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_rels/notesSlide10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25.png" ContentType="image/png"/>
  <Override PartName="/ppt/media/hdphoto1.wdp" ContentType="image/vnd.ms-photo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jpeg" ContentType="image/jpeg"/>
  <Override PartName="/ppt/media/image12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Clique para mover o slide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Clique para editar o formato de notas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&lt;cabeçalho&gt;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98FC6BF-D019-4D18-8FEA-41B926F3A041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hyperlink" Target="https://www.rhportal.com.br/artigos-rh/tendncias-atuais-no-desenvolvimento-de-carreiras/" TargetMode="External"/><Relationship Id="rId2" Type="http://schemas.openxmlformats.org/officeDocument/2006/relationships/hyperlink" Target="http://www.vidaecarreira.com.br/carreira-e-educacao/glassdoor-revela-as-principais-tendencias-para-o-mercado-de-trabalho-em-2020/" TargetMode="External"/><Relationship Id="rId3" Type="http://schemas.openxmlformats.org/officeDocument/2006/relationships/slide" Target="../slides/slide14.xml"/><Relationship Id="rId4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hyperlink" Target="https://www.rhportal.com.br/artigos-rh/tendncias-atuais-no-desenvolvimento-de-carreiras/" TargetMode="External"/><Relationship Id="rId2" Type="http://schemas.openxmlformats.org/officeDocument/2006/relationships/hyperlink" Target="http://www.vidaecarreira.com.br/carreira-e-educacao/glassdoor-revela-as-principais-tendencias-para-o-mercado-de-trabalho-em-2020/" TargetMode="External"/><Relationship Id="rId3" Type="http://schemas.openxmlformats.org/officeDocument/2006/relationships/slide" Target="../slides/slide15.xml"/><Relationship Id="rId4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hyperlink" Target="https://www.rhportal.com.br/artigos-rh/tendncias-atuais-no-desenvolvimento-de-carreiras/" TargetMode="External"/><Relationship Id="rId2" Type="http://schemas.openxmlformats.org/officeDocument/2006/relationships/hyperlink" Target="http://www.vidaecarreira.com.br/carreira-e-educacao/glassdoor-revela-as-principais-tendencias-para-o-mercado-de-trabalho-em-2020/" TargetMode="External"/><Relationship Id="rId3" Type="http://schemas.openxmlformats.org/officeDocument/2006/relationships/slide" Target="../slides/slide16.xml"/><Relationship Id="rId4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hyperlink" Target="https://administradores.com.br/artigos/o-que-e-o-mundo-vuca" TargetMode="External"/><Relationship Id="rId2" Type="http://schemas.openxmlformats.org/officeDocument/2006/relationships/hyperlink" Target="https://comunidadesebrae.com.br/blog/o-desafio-do-planejamento-estrategico-em-um-mundo-vuca" TargetMode="External"/><Relationship Id="rId3" Type="http://schemas.openxmlformats.org/officeDocument/2006/relationships/hyperlink" Target="http://marcelodeelias.com.br/e-book-as-novas-competencias-essenciais-para-o-mundo-vuca/" TargetMode="External"/><Relationship Id="rId4" Type="http://schemas.openxmlformats.org/officeDocument/2006/relationships/hyperlink" Target="https://redeindigo.com.br/mundo-vuca-preparar/" TargetMode="External"/><Relationship Id="rId5" Type="http://schemas.openxmlformats.org/officeDocument/2006/relationships/slide" Target="../slides/slide17.xml"/><Relationship Id="rId6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hyperlink" Target="https://kenoby.com/blog/competencias-tecnicas-e-comportamentais/" TargetMode="External"/><Relationship Id="rId2" Type="http://schemas.openxmlformats.org/officeDocument/2006/relationships/slide" Target="../slides/slide24.xml"/><Relationship Id="rId3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hyperlink" Target="https://kenoby.com/blog/competencias-tecnicas-e-comportamentais/" TargetMode="External"/><Relationship Id="rId2" Type="http://schemas.openxmlformats.org/officeDocument/2006/relationships/slide" Target="../slides/slide25.xml"/><Relationship Id="rId3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hyperlink" Target="https://g1.globo.com/economia/concursos-e-emprego/noticia/2018/09/18/9-em-cada-10-profissionais-sao-contratados-pelo-perfil-tecnico-e-demitidos-pelo-comportamental.ghtml" TargetMode="External"/><Relationship Id="rId2" Type="http://schemas.openxmlformats.org/officeDocument/2006/relationships/slide" Target="../slides/slide27.xml"/><Relationship Id="rId3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hyperlink" Target="https://www.linkedin.com/pulse/voc&#234;-sabe-o-que-&#233;-cha-em-gest&#227;o-de-pessoas-keli-caride/" TargetMode="External"/><Relationship Id="rId2" Type="http://schemas.openxmlformats.org/officeDocument/2006/relationships/slide" Target="../slides/slide28.xml"/><Relationship Id="rId3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hyperlink" Target="https://qulture.rocks/blog/o-que-e-gestao-de-desempenho/" TargetMode="External"/><Relationship Id="rId2" Type="http://schemas.openxmlformats.org/officeDocument/2006/relationships/slide" Target="../slides/slide41.xml"/><Relationship Id="rId3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hyperlink" Target="https://www.qulture.rocks/blog/o-retorno-sobre-investimento-da-nova-gestao-de-performance" TargetMode="External"/><Relationship Id="rId2" Type="http://schemas.openxmlformats.org/officeDocument/2006/relationships/slide" Target="../slides/slide43.xml"/><Relationship Id="rId3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hyperlink" Target="https://www.gupy.io/blog/tipos-de-avaliacao-de-desempenho" TargetMode="External"/><Relationship Id="rId2" Type="http://schemas.openxmlformats.org/officeDocument/2006/relationships/hyperlink" Target="http://portaldaestrategia.infraestrutura.gov.br/ultimas-noticias/675-matriz-9-box-como-usa-la-para-identificar-as-lideran&#231;as.html" TargetMode="External"/><Relationship Id="rId3" Type="http://schemas.openxmlformats.org/officeDocument/2006/relationships/slide" Target="../slides/slide47.xml"/><Relationship Id="rId4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hyperlink" Target="https://www.gupy.io/blog/tipos-de-avaliacao-de-desempenho" TargetMode="External"/><Relationship Id="rId2" Type="http://schemas.openxmlformats.org/officeDocument/2006/relationships/hyperlink" Target="http://portaldaestrategia.infraestrutura.gov.br/ultimas-noticias/675-matriz-9-box-como-usa-la-para-identificar-as-lideran&#231;as.html" TargetMode="External"/><Relationship Id="rId3" Type="http://schemas.openxmlformats.org/officeDocument/2006/relationships/slide" Target="../slides/slide48.xml"/><Relationship Id="rId4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C92E403-5FCC-4F36-87FF-E94C249E2E0E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F854D58-D9E7-40B1-AE6C-D5556994BE82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B9D0A87-C348-434A-911D-562CB0D154A2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É ótimo ter empresas que estimulam e apoiam os colaboradores, promovem treinamento, ações de desenvolvimento – E muitas vezes os colaboradores não participam e sequer reconhecem isso.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Porque a empresa deveria investir na sua graduação? No seu inglês? Tem tanta gente pronta no mercado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31098CB-0DE7-4D7B-BC34-A68F9712882C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https://www.rhportal.com.br/artigos-rh/tendncias-atuais-no-desenvolvimento-de-carreiras/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http://www.vidaecarreira.com.br/carreira-e-educacao/glassdoor-revela-as-principais-tendencias-para-o-mercado-de-trabalho-em-2020/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9D9BBF4-1A6D-4026-8EC7-D53556B1FDE4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https://www.rhportal.com.br/artigos-rh/tendncias-atuais-no-desenvolvimento-de-carreiras/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http://www.vidaecarreira.com.br/carreira-e-educacao/glassdoor-revela-as-principais-tendencias-para-o-mercado-de-trabalho-em-2020/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Novos formatos de trabalho – times e interações cada vez mais globais e remotas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Multidisciplinariedade – Atuação em diferentes projetos que colocam a prova diferentes competências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Qualificação contínua – Pelo volume de mudanças novos conhecimentos devem ser adquiridos constantemente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Diversidade e inclusão – não apenas contratando pcds mas também fomentando a cultura da diversidade e inclusão. Ex 60+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Soft Skills – Como nunca se faz necessário aliar comportamentos para o alcance de resultados, </a:t>
            </a: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o que nos diferencia dos robôs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3D5473-5F51-4576-9811-1DC3AC44E6D8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https://www.rhportal.com.br/artigos-rh/tendncias-atuais-no-desenvolvimento-de-carreiras/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http://www.vidaecarreira.com.br/carreira-e-educacao/glassdoor-revela-as-principais-tendencias-para-o-mercado-de-trabalho-em-2020/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Novos formatos de trabalho – times e interações cada vez mais globais e remotas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Multidisciplinariedade – Atuação em diferentes projetos que colocam a prova diferentes competências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Qualificação contínua – Pelo volume de mudanças novos conhecimentos devem ser adquiridos constantemente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Diversidade e inclusão – não apenas contratando pcds mas também fomentando a cultura da diversidade e inclusão. Ex 60+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Soft Skills – Como nunca se faz necessário aliar comportamentos para o alcance de resultados, </a:t>
            </a: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o que nos diferencia dos robôs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6D15B42-798E-4E03-B349-643BBB6488B8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https://administradores.com.br/artigos/o-que-e-o-mundo-vuca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https://comunidadesebrae.com.br/blog/o-desafio-do-planejamento-estrategico-em-um-mundo-vuca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 u="sng">
                <a:solidFill>
                  <a:srgbClr val="000000"/>
                </a:solidFill>
                <a:uFillTx/>
                <a:latin typeface="Arial"/>
                <a:hlinkClick r:id="rId3"/>
              </a:rPr>
              <a:t>http://marcelodeelias.com.br/e-book-as-novas-competencias-essenciais-para-o-mundo-vuca/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“</a:t>
            </a: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VUCA” é uma palavra composta pelas iniciais de quatro palavras, em inglês, que representam o momento atual que estamos vivendo: volátil, incerto, complexo e ambíguo. O termo já vem a década de 90 e surgiu relacionado ao tema militar, porém tem sido cada vez mais utilizado para representar o ambiente de negócios atual, um grande desafio para os profissionais e para as organizações.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Indicação de texto: </a:t>
            </a:r>
            <a:r>
              <a:rPr b="0" lang="pt-BR" sz="2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4"/>
              </a:rPr>
              <a:t>https://redeindigo.com.br/mundo-vuca-preparar/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5734ABB-6889-4290-B94C-1A48D2358B25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31C76D3-C4C7-4DA8-94D1-59802B153CD6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A definição de competência vem evoluindo, para Taylor a competência estava relacionada a habilidade mecânica de repetição de movimentos em determinado tempo, de lá pra cá, o termo competência foi sendo relacionado a habilidades de resolução de problemas, qualidade de execução e resultados.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8D6156B-56AE-4FBA-824F-394E57E4D144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cc3300"/>
                </a:solidFill>
                <a:latin typeface="Arial"/>
              </a:rPr>
              <a:t>Aula 1. Definição de carreira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d0d0d"/>
                </a:solidFill>
                <a:latin typeface="Bahnschrift Light"/>
              </a:rPr>
              <a:t>Houve uma época que tínhamos clareza ao começar a vida profissional, pensar em um </a:t>
            </a:r>
            <a:r>
              <a:rPr b="1" lang="pt-BR" sz="2000" spc="-1" strike="noStrike">
                <a:solidFill>
                  <a:srgbClr val="0d0d0d"/>
                </a:solidFill>
                <a:latin typeface="Bahnschrift Light"/>
              </a:rPr>
              <a:t>plano de carreira</a:t>
            </a:r>
            <a:r>
              <a:rPr b="0" lang="pt-BR" sz="2000" spc="-1" strike="noStrike">
                <a:solidFill>
                  <a:srgbClr val="0d0d0d"/>
                </a:solidFill>
                <a:latin typeface="Bahnschrift Light"/>
              </a:rPr>
              <a:t>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d0d0d"/>
                </a:solidFill>
                <a:latin typeface="Bahnschrift Light"/>
              </a:rPr>
              <a:t>Hoje as gerações tem interesses distintos das anteriores, um dos fatores que mais impacta é a questão do equilíbrio entre o pessoal e o profissional, o que tem feito até as gerações anteriores se questionarem sobre suas decisões e até mesmo as vezes mudarem drasticamente de carreira.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CD90050-B195-4BDC-925E-706BC18867D5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61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Scott B Parry trouxe uma das definição mais utilizadas atualmente, de onde surgiu o popular acrônimo CHA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BB43167-967E-44C1-B674-D667C24319C5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 - Conhecimento adquirido com a escolaridade, experiência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H - Saber colocar em prática o conhecimento adquirido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A - O ato de executar o conhecimento e habilidade já adquiridos(fazer acontecer)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9DF5A62-F09B-45CD-9F89-6E9CE45C77F2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Exemplo Carteira de habilitação aplicado ao CHA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C637346-3212-4FE9-9B92-803585BDCA5E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https://kenoby.com/blog/competencias-tecnicas-e-comportamentais/https://kenoby.com/blog/competencias-tecnicas-e-comportamentais/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30A2A42-407B-4BC1-A11D-1A67D4447F26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https://kenoby.com/blog/competencias-tecnicas-e-comportamentais/https://kenoby.com/blog/competencias-tecnicas-e-comportamentais/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E42CD24-22BF-4D21-B1B7-54186CA17606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Durante muito tempo se acreditou que a competência técnica era superior a comportamental, assim como acreditamos que a inteligência lógico matemática era superior à inteligência de comunicação por exemplo. Hoje já é entendido pelo mercado que as competências comportamentais são tão importantes (para alguns até mais) que as técnicas.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C388394-F528-4C37-8B8D-7EC5F9C44C4C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https://g1.globo.com/economia/concursos-e-emprego/noticia/2018/09/18/9-em-cada-10-profissionais-sao-contratados-pelo-perfil-tecnico-e-demitidos-pelo-comportamental.ghtml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C5FC024-EE17-4B05-BDF4-CBE137531A4A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https://www.linkedin.com/pulse/voc%C3%AA-sabe-o-que-%C3%A9-cha-em-gest%C3%A3o-de-pessoas-keli-caride/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AF1F1B7-25FF-43B3-8A3E-4195393342C8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É difícil definir a palavra carreira porque ela é utilizada em diferentes significados: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Formação – carreira militar, carreira na área da saúde, educação, carreira como administrador, etc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Atuação – Carreira como analista em uma empresa ou carreira na área de finanças na empresa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Trajetória – Soma das diferentes experiências vividas nas empresas por onde passou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Na empresa – Sucessão de posições ocupadas pela pessoa na organização ou possibilidades oferecidas pela organização de futuras posições.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3046F02-551B-4EA9-BF4E-CDD189A9002E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61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3 Níveis de atuação: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Operacional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Tático 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Estratégico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5037B22-59F4-41DD-B755-1835537A8522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Carreira Vertical ou horizontal(mais comum vertical)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8E798E8-0FD5-4FD1-853D-0EB7E6140A5C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Pode mudar de acordo com o ramo ou segmento de mercado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Auxiliar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Assistente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Analista(junior, pleno e sênior)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Especialista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Supervisor/Coordenador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Gerente(junior, pleno e sênior)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Diretor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Vice Presidente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Presidente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 levels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42F78B0-D060-47B2-8307-3CD4B333C308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É preciso ter maturidade.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Você já viu alguém e pensou como chegou aqui? Competência + Oportunidade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C20FC14-E8C3-42A3-898B-659C1E900755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 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1964EC1-6CB0-45DE-A8B8-3D4A27CEC611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Conceito a ser trabalhado: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Falta de algumas habilidades técnicas + virada de chave para a posição de liderança - nem sempre quem é bom executor será bom líder.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160EBAB-74FB-4BB1-9149-E097E4B41820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nem sempre quem é bom executor será bom líder.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 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Como lidar com a situação: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-Antecipar o plano de carreira independente do quanto a empresa te direciona ou incentiva. Ex. Que competências(técnicas e comportamentais) preciso para ser gestor, o que muda com a nova atuação?(Se gosto de ser executor vou gostar de passar a fazer planejamento e gestão de pessoas na maior parte do tempo?). 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-Desenvolva o autoconhecimento, seja coerente entre sua vontade e seu atual preparo.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-Busque recursos para desenvolver as competências chave que identificou e monte um plano de ação.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2C09021-EB6B-4DE0-988A-4B37EB58E0C7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nem sempre quem é bom executor será bom líder.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 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Como lidar com a situação: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-Antecipar o plano de carreira independente do quanto a empresa te direciona ou incentiva. Ex. Que competências(técnicas e comportamentais) preciso para ser gestor, o que muda com a nova atuação?(Se gosto de ser executor vou gostar de passar a fazer planejamento e gestão de pessoas na maior parte do tempo?). 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-Desenvolva o autoconhecimento, seja coerente entre sua vontade e seu atual preparo.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-Busque recursos para desenvolver as competências chave que identificou e monte um plano de ação.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5E9E403-97D5-48B1-8EF4-952636C5140B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nem sempre quem é bom executor será bom líder.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 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Como lidar com a situação: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-Antecipar o plano de carreira independente do quanto a empresa te direciona ou incentiva. Ex. Que competências(técnicas e comportamentais) preciso para ser gestor, o que muda com a nova atuação?(Se gosto de ser executor vou gostar de passar a fazer planejamento e gestão de pessoas na maior parte do tempo?). 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-Desenvolva o autoconhecimento, seja coerente entre sua vontade e seu atual preparo.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-Busque recursos para desenvolver as competências chave que identificou e monte um plano de ação.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0B7D3AA-483B-414F-B62D-2E5BA2CE1047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Exemplo movimentação de assistente para estagiária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9975FB3-A2C8-4142-B246-8671AD5A298D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De acordo com Chiavenato (2005), carreira é uma sucessão ou sequência de cargos ocupados por uma pessoa ao longo de sua vida profissional.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272E086-1617-4DA0-8A95-DF7E8BCB4888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61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Alguns comportamentos demonstram o nível de maturidade de atuação, e é possível através de diferentes meios mensurá-los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B9DC4EC-0B65-4478-9EB4-F477F887880A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https://qulture.rocks/blog/o-que-e-gestao-de-desempenho/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Herman Aguinis, um dos maiores acadêmicos da psicologia organizacional/industrial, cujos livros são leitura obrigatória para qualquer profissional de RH que é sério sobre o tema, define gestão de desempenho como </a:t>
            </a: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“o processo contínuo de identificação, mensuração e desenvolvimento do desempenho de indivíduos e times, e o alinhamento desse desempenho com os objetivos estratégicos da organização”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 (Aguinis, 2009).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6D665B4-D685-4046-8839-6FD8791F7099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Para alcançar desempenho satisfatório a empresa deve ter as pessoas certas nos lugares certos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4F38F18-87A0-474B-BB77-28B219EC56C1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O objetivo de desenvolvimento do processo de gestão de desempenho é muito provavelmente o de </a:t>
            </a: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  <a:hlinkClick r:id="rId1"/>
              </a:rPr>
              <a:t>maior retorno para a performance da empresa</a:t>
            </a: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, e talvez um dos mais negligenciados. Como são desenhados tradicionalmente, os programas de gestão de desempenho são mais orientados à mensuração do desempenho (que como vamos ver alimenta os processos administrativos e de gestão de talentos da empresa) do que à produção de insumos e orientações para que os colaboradores participantes possam se tornar melhores no que fazem.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9450FCA-590C-46F2-A3ED-24ADA01AEEEF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Algumas empresas usam escalas numéricas em conjunto com escalas de conceito, enquanto outras empresas usam apenas escalas de conceito. As escalas de conceito mais comuns são: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1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Frequência </a:t>
            </a: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(avalia-se a frequência com que o avaliado demonstra/pratica uma competência, p.ex., “nunca”, “às vezes” e “sempre”);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Prática em relação à </a:t>
            </a:r>
            <a:r>
              <a:rPr b="1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expectativa</a:t>
            </a: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 da empresa para o cargo do avaliado (avalia-se a o quanto o funcionário domina e pratica a competência em relação ao domínio e prática esperados do seu cargo, p.ex., “abaixo das expectativas”, “dentro das expectativas” ou “acima das expectativas”);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Escalas </a:t>
            </a:r>
            <a:r>
              <a:rPr b="1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customizadas </a:t>
            </a: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(empresas customizam suas escalas para torná-las mais divertidas ou palpáveis aos seus públicos-alvo, p.ex., “ihhhhhh”, “tá dentro” e “wow”).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7FFEE18-6444-47E9-9AA8-C18A2826C0C1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Exemplo campanhas de incentivo para fazendeiro. Que tipo de recompensa estimula um fazendeiro que tem acesso a muitos privilégios? Curso de formação para os filhos darem sequência aos seus negócios.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792254E-0592-40BC-B507-4AD647C5A330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A Matriz 9 Box ajuda a avaliar os talentos da empresa, analisando o seu desempenho e potenciais para o futuro.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https://www.gupy.io/blog/tipos-de-avaliacao-de-desempenho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http://portaldaestrategia.infraestrutura.gov.br/ultimas-noticias/675-matriz-9-box-como-usa-la-para-identificar-as-lideran%C3%A7as.html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109C083-03D0-4D05-B2FD-5BD697C618B9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A Matriz 9 Box ajuda a avaliar os talentos da empresa, analisando o seu desempenho e potenciais para o futuro.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https://www.gupy.io/blog/tipos-de-avaliacao-de-desempenho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http://portaldaestrategia.infraestrutura.gov.br/ultimas-noticias/675-matriz-9-box-como-usa-la-para-identificar-as-lideran%C3%A7as.html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2D23216-1866-465A-99B2-5B15074A48DB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A produção acadêmica sobre o tema carreira aumentou a partir dos anos 2000, e segundo estudos, planejar carreira não é algo natural para o brasileiro ou latino-americano.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carreira é um termo de difícil definição, as pessoas associam a planos que deixam tudo claro para o caminho do profissional ou então que apontam com certeza o caminho certo que este deve seguir para alcançar pleno sucesso. Entretanto a realidade é outra. Existe um caminho longo e muitas vezes tortuoso e cheio de alternativas para o profissional.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8C35EBA-5D06-4CFC-A1CF-19E868FA9C3E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61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9A05A2E-347B-4278-83A8-0C4B702D2EC7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Haverão oportunidades para todos? Não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De quem serão as oportunidades? De quem se destacar!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4C14D46-29EA-472E-A8EE-B0517E853D5F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0D77679-F34E-4609-B822-BB19D8869818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B610C6B-7DDE-4C05-9487-0DB59DF17F67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61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9AA5BEF-FD03-48C3-923D-E88D71CE31CF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61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FBBFA2B-1D01-4846-93FB-497081917C01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4E62038-1723-4E2D-BD6C-87473B6D55C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52EEBB7-4E4E-478F-9D44-AD68015AB0A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F555D9-AA71-4077-848B-3A0EED824DE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6146D08-2D2A-4731-9DE2-B1A4479CF14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6110143-51EE-47E8-BA52-B625D4E6ECB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A83AD8E-B81C-462F-8BCF-FE038F9B575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8C3F726-D537-4A28-8BE4-397F1319ED0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4406B5F-8F57-4747-9C77-4E5E212C8CE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281DB7E-BE6B-4D47-BF9E-E4D8C63A5FD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4DF5DB3-BE13-4D82-942F-28BD08346F5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97504F-61ED-41F5-8302-42A4336868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001A650-65EA-4667-9BD3-8EF8E724CD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37591A3-03D7-42B0-A0A7-57CC6643614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49238F5-F3F3-4460-8641-3D006A07C46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A36A7E1-213B-4CE8-9395-709E6416510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27C2E19-5886-4A55-B5CA-C467C23A55A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1F28C5F-FEE9-4C97-B7BD-FA22FC22DB4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6663C89-B91C-4332-B187-18DAB2D4103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A3AC00A-A639-40D3-949E-BB4436D5F10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7A58098-BF21-4ADE-BD12-2A29DFD98F6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1760ADA-97F4-4FC8-A76B-DB8329D4B72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E19086A-0658-47A2-85A7-F1FF3BED46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A3CA6B1-A2C0-4BF0-80C8-A83DF8F2491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4026F81-34F1-4335-96B3-E6D3F89C88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pt-BR" sz="6000" spc="-1" strike="noStrike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b="0" lang="pt-B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pt-B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8b8b8b"/>
                </a:solidFill>
                <a:latin typeface="Calibri"/>
              </a:rPr>
              <a:t> 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EBEC6EC-97C7-451D-A938-DC2157B257CD}" type="slidenum">
              <a:rPr b="0" lang="pt-BR" sz="1200" spc="-1" strike="noStrike">
                <a:solidFill>
                  <a:srgbClr val="8b8b8b"/>
                </a:solidFill>
                <a:latin typeface="Calibri"/>
              </a:rPr>
              <a:t>62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Clique para editar os estilos de texto Mestres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Segundo nível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Terceiro nível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Quarto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Quinto nível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pt-B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8b8b8b"/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0CBD79A-2E1C-430C-8362-83C2ED9C4E0E}" type="slidenum">
              <a:rPr b="0" lang="pt-BR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hyperlink" Target="http://portaldaestrategia.infraestrutura.gov.br/ultimas-noticias/675-matriz-9-box-como-usa-la-para-identificar-as-lideran&#231;as.html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hyperlink" Target="http://portaldaestrategia.infraestrutura.gov.br/ultimas-noticias/675-matriz-9-box-como-usa-la-para-identificar-as-lideran&#231;as.html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hyperlink" Target="http://portaldaestrategia.infraestrutura.gov.br/ultimas-noticias/675-matriz-9-box-como-usa-la-para-identificar-as-lideran&#231;as.html" TargetMode="External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hyperlink" Target="http://portaldaestrategia.infraestrutura.gov.br/ultimas-noticias/675-matriz-9-box-como-usa-la-para-identificar-as-lideran&#231;as.html" TargetMode="External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hyperlink" Target="http://portaldaestrategia.infraestrutura.gov.br/ultimas-noticias/675-matriz-9-box-como-usa-la-para-identificar-as-lideran&#231;as.html" TargetMode="External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hyperlink" Target="http://portaldaestrategia.infraestrutura.gov.br/ultimas-noticias/675-matriz-9-box-como-usa-la-para-identificar-as-lideran&#231;as.html" TargetMode="External"/><Relationship Id="rId3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hyperlink" Target="http://portaldaestrategia.infraestrutura.gov.br/ultimas-noticias/675-matriz-9-box-como-usa-la-para-identificar-as-lideran&#231;as.html" TargetMode="External"/><Relationship Id="rId3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hyperlink" Target="http://portaldaestrategia.infraestrutura.gov.br/ultimas-noticias/675-matriz-9-box-como-usa-la-para-identificar-as-lideran&#231;as.html" TargetMode="External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hyperlink" Target="http://portaldaestrategia.infraestrutura.gov.br/ultimas-noticias/675-matriz-9-box-como-usa-la-para-identificar-as-lideran&#231;as.html" TargetMode="External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hyperlink" Target="http://portaldaestrategia.infraestrutura.gov.br/ultimas-noticias/675-matriz-9-box-como-usa-la-para-identificar-as-lideran&#231;as.html" TargetMode="External"/><Relationship Id="rId3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hyperlink" Target="http://portaldaestrategia.infraestrutura.gov.br/ultimas-noticias/675-matriz-9-box-como-usa-la-para-identificar-as-lideran&#231;as.html" TargetMode="External"/><Relationship Id="rId3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hyperlink" Target="http://portaldaestrategia.infraestrutura.gov.br/ultimas-noticias/675-matriz-9-box-como-usa-la-para-identificar-as-lideran&#231;as.html" TargetMode="External"/><Relationship Id="rId3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microsoft.com/office/2007/relationships/hdphoto" Target="../media/hdphoto1.wdp"/><Relationship Id="rId3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VdIhejX6imc" TargetMode="External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m 3" descr=""/>
          <p:cNvPicPr/>
          <p:nvPr/>
        </p:nvPicPr>
        <p:blipFill>
          <a:blip r:embed="rId1"/>
          <a:srcRect l="36572" t="3110" r="813" b="3809"/>
          <a:stretch/>
        </p:blipFill>
        <p:spPr>
          <a:xfrm>
            <a:off x="13320" y="0"/>
            <a:ext cx="9212040" cy="6833520"/>
          </a:xfrm>
          <a:prstGeom prst="rect">
            <a:avLst/>
          </a:prstGeom>
          <a:ln w="0">
            <a:noFill/>
          </a:ln>
        </p:spPr>
      </p:pic>
      <p:sp>
        <p:nvSpPr>
          <p:cNvPr id="89" name="CaixaDeTexto 4"/>
          <p:cNvSpPr/>
          <p:nvPr/>
        </p:nvSpPr>
        <p:spPr>
          <a:xfrm>
            <a:off x="2342520" y="2667240"/>
            <a:ext cx="795960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5400" spc="-1" strike="noStrike">
                <a:solidFill>
                  <a:srgbClr val="ffffff"/>
                </a:solidFill>
                <a:latin typeface="Microsoft YaHei UI Light"/>
                <a:ea typeface="Microsoft YaHei UI Light"/>
              </a:rPr>
              <a:t>Desenvolvimento </a:t>
            </a:r>
            <a:endParaRPr b="0" lang="pt-BR" sz="5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5400" spc="-1" strike="noStrike">
                <a:solidFill>
                  <a:srgbClr val="ffffff"/>
                </a:solidFill>
                <a:latin typeface="Microsoft YaHei UI Light"/>
                <a:ea typeface="Microsoft YaHei UI Light"/>
              </a:rPr>
              <a:t>de Carreira</a:t>
            </a:r>
            <a:endParaRPr b="0" lang="pt-BR" sz="5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m 3" descr=""/>
          <p:cNvPicPr/>
          <p:nvPr/>
        </p:nvPicPr>
        <p:blipFill>
          <a:blip r:embed="rId1">
            <a:alphaModFix amt="70000"/>
          </a:blip>
          <a:srcRect l="36708" t="0" r="1051" b="0"/>
          <a:stretch/>
        </p:blipFill>
        <p:spPr>
          <a:xfrm rot="10800000">
            <a:off x="421200" y="309960"/>
            <a:ext cx="1514520" cy="1368720"/>
          </a:xfrm>
          <a:prstGeom prst="rect">
            <a:avLst/>
          </a:prstGeom>
          <a:ln w="0">
            <a:noFill/>
          </a:ln>
        </p:spPr>
      </p:pic>
      <p:sp>
        <p:nvSpPr>
          <p:cNvPr id="115" name="PlaceHolder 1"/>
          <p:cNvSpPr>
            <a:spLocks noGrp="1"/>
          </p:cNvSpPr>
          <p:nvPr>
            <p:ph/>
          </p:nvPr>
        </p:nvSpPr>
        <p:spPr>
          <a:xfrm>
            <a:off x="609480" y="2814120"/>
            <a:ext cx="10972440" cy="647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4800" spc="-1" strike="noStrike">
                <a:solidFill>
                  <a:srgbClr val="008080"/>
                </a:solidFill>
                <a:latin typeface="Corbel"/>
              </a:rPr>
              <a:t>Crescimento na hierarquia, só vertical</a:t>
            </a:r>
            <a:endParaRPr b="0" lang="pt-BR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Título 1"/>
          <p:cNvSpPr/>
          <p:nvPr/>
        </p:nvSpPr>
        <p:spPr>
          <a:xfrm rot="21190800">
            <a:off x="-520560" y="218880"/>
            <a:ext cx="3397680" cy="155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Univers"/>
              </a:rPr>
              <a:t>Fato </a:t>
            </a:r>
            <a:br>
              <a:rPr sz="3600"/>
            </a:br>
            <a:r>
              <a:rPr b="1" lang="pt-BR" sz="2000" spc="-1" strike="noStrike">
                <a:solidFill>
                  <a:srgbClr val="000000"/>
                </a:solidFill>
                <a:latin typeface="Univers"/>
              </a:rPr>
              <a:t>ou </a:t>
            </a:r>
            <a:br>
              <a:rPr sz="3600"/>
            </a:br>
            <a:r>
              <a:rPr b="1" lang="pt-BR" sz="3600" spc="-1" strike="noStrike">
                <a:solidFill>
                  <a:srgbClr val="000000"/>
                </a:solidFill>
                <a:latin typeface="Univers"/>
              </a:rPr>
              <a:t>Fake?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m 3" descr=""/>
          <p:cNvPicPr/>
          <p:nvPr/>
        </p:nvPicPr>
        <p:blipFill>
          <a:blip r:embed="rId1">
            <a:alphaModFix amt="70000"/>
          </a:blip>
          <a:srcRect l="36708" t="0" r="1051" b="0"/>
          <a:stretch/>
        </p:blipFill>
        <p:spPr>
          <a:xfrm rot="10800000">
            <a:off x="421200" y="309960"/>
            <a:ext cx="1514520" cy="1368720"/>
          </a:xfrm>
          <a:prstGeom prst="rect">
            <a:avLst/>
          </a:prstGeom>
          <a:ln w="0">
            <a:noFill/>
          </a:ln>
        </p:spPr>
      </p:pic>
      <p:sp>
        <p:nvSpPr>
          <p:cNvPr id="118" name="PlaceHolder 1"/>
          <p:cNvSpPr>
            <a:spLocks noGrp="1"/>
          </p:cNvSpPr>
          <p:nvPr>
            <p:ph/>
          </p:nvPr>
        </p:nvSpPr>
        <p:spPr>
          <a:xfrm>
            <a:off x="1143000" y="2457360"/>
            <a:ext cx="9905760" cy="1942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4800" spc="-1" strike="noStrike">
                <a:solidFill>
                  <a:srgbClr val="008080"/>
                </a:solidFill>
                <a:latin typeface="Corbel"/>
              </a:rPr>
              <a:t>Proximidade com o(a) gestor(a) = </a:t>
            </a:r>
            <a:endParaRPr b="0" lang="pt-BR" sz="4800" spc="-1" strike="noStrike">
              <a:solidFill>
                <a:srgbClr val="000000"/>
              </a:solidFill>
              <a:latin typeface="Calibri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4800" spc="-1" strike="noStrike">
                <a:solidFill>
                  <a:srgbClr val="008080"/>
                </a:solidFill>
                <a:latin typeface="Corbel"/>
              </a:rPr>
              <a:t>sucesso garantido</a:t>
            </a:r>
            <a:endParaRPr b="0" lang="pt-BR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Título 1"/>
          <p:cNvSpPr/>
          <p:nvPr/>
        </p:nvSpPr>
        <p:spPr>
          <a:xfrm rot="21190800">
            <a:off x="-520560" y="218880"/>
            <a:ext cx="3397680" cy="155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Univers"/>
              </a:rPr>
              <a:t>Fato </a:t>
            </a:r>
            <a:br>
              <a:rPr sz="3600"/>
            </a:br>
            <a:r>
              <a:rPr b="1" lang="pt-BR" sz="2000" spc="-1" strike="noStrike">
                <a:solidFill>
                  <a:srgbClr val="000000"/>
                </a:solidFill>
                <a:latin typeface="Univers"/>
              </a:rPr>
              <a:t>ou </a:t>
            </a:r>
            <a:br>
              <a:rPr sz="3600"/>
            </a:br>
            <a:r>
              <a:rPr b="1" lang="pt-BR" sz="3600" spc="-1" strike="noStrike">
                <a:solidFill>
                  <a:srgbClr val="000000"/>
                </a:solidFill>
                <a:latin typeface="Univers"/>
              </a:rPr>
              <a:t>Fake?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m 3" descr=""/>
          <p:cNvPicPr/>
          <p:nvPr/>
        </p:nvPicPr>
        <p:blipFill>
          <a:blip r:embed="rId1">
            <a:alphaModFix amt="70000"/>
          </a:blip>
          <a:srcRect l="36708" t="0" r="1051" b="0"/>
          <a:stretch/>
        </p:blipFill>
        <p:spPr>
          <a:xfrm rot="10800000">
            <a:off x="421200" y="309960"/>
            <a:ext cx="1514520" cy="1368720"/>
          </a:xfrm>
          <a:prstGeom prst="rect">
            <a:avLst/>
          </a:prstGeom>
          <a:ln w="0">
            <a:noFill/>
          </a:ln>
        </p:spPr>
      </p:pic>
      <p:sp>
        <p:nvSpPr>
          <p:cNvPr id="121" name="PlaceHolder 1"/>
          <p:cNvSpPr>
            <a:spLocks noGrp="1"/>
          </p:cNvSpPr>
          <p:nvPr>
            <p:ph/>
          </p:nvPr>
        </p:nvSpPr>
        <p:spPr>
          <a:xfrm>
            <a:off x="24120" y="2756880"/>
            <a:ext cx="12143520" cy="863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4800" spc="-1" strike="noStrike">
                <a:solidFill>
                  <a:srgbClr val="008080"/>
                </a:solidFill>
                <a:latin typeface="Corbel"/>
              </a:rPr>
              <a:t>Topo da hierarquia, sinônimo de sucesso</a:t>
            </a:r>
            <a:endParaRPr b="0" lang="pt-BR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ítulo 1"/>
          <p:cNvSpPr/>
          <p:nvPr/>
        </p:nvSpPr>
        <p:spPr>
          <a:xfrm rot="21190800">
            <a:off x="-520560" y="218880"/>
            <a:ext cx="3397680" cy="155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Univers"/>
              </a:rPr>
              <a:t>Fato </a:t>
            </a:r>
            <a:br>
              <a:rPr sz="3600"/>
            </a:br>
            <a:r>
              <a:rPr b="1" lang="pt-BR" sz="2000" spc="-1" strike="noStrike">
                <a:solidFill>
                  <a:srgbClr val="000000"/>
                </a:solidFill>
                <a:latin typeface="Univers"/>
              </a:rPr>
              <a:t>ou </a:t>
            </a:r>
            <a:br>
              <a:rPr sz="3600"/>
            </a:br>
            <a:r>
              <a:rPr b="1" lang="pt-BR" sz="3600" spc="-1" strike="noStrike">
                <a:solidFill>
                  <a:srgbClr val="000000"/>
                </a:solidFill>
                <a:latin typeface="Univers"/>
              </a:rPr>
              <a:t>Fake?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tângulo 3"/>
          <p:cNvSpPr/>
          <p:nvPr/>
        </p:nvSpPr>
        <p:spPr>
          <a:xfrm>
            <a:off x="452520" y="855360"/>
            <a:ext cx="8062560" cy="100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3000" spc="-1" strike="noStrike">
                <a:solidFill>
                  <a:srgbClr val="3b3838"/>
                </a:solidFill>
                <a:latin typeface="Calibri Light"/>
              </a:rPr>
              <a:t>O profissional deve planejar sua carreira, garantir sua competividade profissional no longo prazo.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CaixaDeTexto 4"/>
          <p:cNvSpPr/>
          <p:nvPr/>
        </p:nvSpPr>
        <p:spPr>
          <a:xfrm>
            <a:off x="923760" y="3751920"/>
            <a:ext cx="10343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008080"/>
                </a:solidFill>
                <a:latin typeface="Calibri Light"/>
              </a:rPr>
              <a:t>A carreira não é responsabilidade da empresa.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Retângulo 1"/>
          <p:cNvSpPr/>
          <p:nvPr/>
        </p:nvSpPr>
        <p:spPr>
          <a:xfrm>
            <a:off x="3205080" y="2090160"/>
            <a:ext cx="8062560" cy="100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3000" spc="-1" strike="noStrike">
                <a:solidFill>
                  <a:srgbClr val="3b3838"/>
                </a:solidFill>
                <a:latin typeface="Calibri Light"/>
              </a:rPr>
              <a:t>A empresa deve estimular e apoiar o desenvolvimento de carreira do seu colaborador. 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" dur="indefinite" restart="never" nodeType="tmRoot">
          <p:childTnLst>
            <p:seq>
              <p:cTn id="43" dur="indefinite" nodeType="mainSeq">
                <p:childTnLst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4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430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pt-BR" sz="4400" spc="-1" strike="noStrike">
                <a:solidFill>
                  <a:srgbClr val="cc3300"/>
                </a:solidFill>
                <a:latin typeface="Bahnschrift"/>
              </a:rPr>
              <a:t>Tendências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743880" y="2451960"/>
            <a:ext cx="4809960" cy="1325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rgbClr val="000000"/>
                </a:solidFill>
                <a:latin typeface="Bahnschrift Light"/>
              </a:rPr>
              <a:t>Passar anos em uma mesma empresa, atuando de forma sistemática, virou passado..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8" name="Imagem 4" descr="Uma imagem contendo screenshot, foto, relógio, monitor&#10;&#10;Descrição gerada automaticamente"/>
          <p:cNvPicPr/>
          <p:nvPr/>
        </p:nvPicPr>
        <p:blipFill>
          <a:blip r:embed="rId1"/>
          <a:srcRect l="13423" t="15353" r="12949" b="16697"/>
          <a:stretch/>
        </p:blipFill>
        <p:spPr>
          <a:xfrm>
            <a:off x="552240" y="1712160"/>
            <a:ext cx="5944320" cy="3840480"/>
          </a:xfrm>
          <a:prstGeom prst="rect">
            <a:avLst/>
          </a:prstGeom>
          <a:ln w="0">
            <a:noFill/>
          </a:ln>
        </p:spPr>
      </p:pic>
      <p:sp>
        <p:nvSpPr>
          <p:cNvPr id="129" name="Imagem 6"/>
          <p:cNvSpPr/>
          <p:nvPr/>
        </p:nvSpPr>
        <p:spPr>
          <a:xfrm>
            <a:off x="2565000" y="3156840"/>
            <a:ext cx="520200" cy="54828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Imagem 7"/>
          <p:cNvSpPr/>
          <p:nvPr/>
        </p:nvSpPr>
        <p:spPr>
          <a:xfrm>
            <a:off x="3951720" y="3156840"/>
            <a:ext cx="520200" cy="548280"/>
          </a:xfrm>
          <a:prstGeom prst="ellipse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remove" presetClass="emph" presetID="8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2" dur="5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nodeType="withEffect" fill="hold" presetClass="emph" presetID="8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4" dur="5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m 2" descr="Uma imagem contendo edifício&#10;&#10;Descrição gerada automaticamente"/>
          <p:cNvPicPr/>
          <p:nvPr/>
        </p:nvPicPr>
        <p:blipFill>
          <a:blip r:embed="rId1">
            <a:alphaModFix amt="85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2" name="Retângulo 5"/>
          <p:cNvSpPr/>
          <p:nvPr/>
        </p:nvSpPr>
        <p:spPr>
          <a:xfrm>
            <a:off x="789480" y="1401480"/>
            <a:ext cx="10548720" cy="368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Bahnschrift Light"/>
              </a:rPr>
              <a:t>Pensamento não linear – </a:t>
            </a:r>
            <a:r>
              <a:rPr b="0" lang="pt-BR" sz="3200" spc="-1" strike="noStrike">
                <a:solidFill>
                  <a:srgbClr val="000000"/>
                </a:solidFill>
                <a:latin typeface="Bahnschrift Light"/>
              </a:rPr>
              <a:t>análise de cenário e tomada de decisão mais desafiadoras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Bahnschrift Light"/>
              </a:rPr>
              <a:t>Novas formas de trabalho – </a:t>
            </a:r>
            <a:r>
              <a:rPr b="0" lang="pt-BR" sz="3200" spc="-1" strike="noStrike">
                <a:solidFill>
                  <a:srgbClr val="000000"/>
                </a:solidFill>
                <a:latin typeface="Bahnschrift Light"/>
              </a:rPr>
              <a:t>interações mais globais e remotas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Bahnschrift Light"/>
              </a:rPr>
              <a:t>Multidisciplinariedade – </a:t>
            </a:r>
            <a:r>
              <a:rPr b="0" lang="pt-BR" sz="3200" spc="-1" strike="noStrike">
                <a:solidFill>
                  <a:srgbClr val="000000"/>
                </a:solidFill>
                <a:latin typeface="Bahnschrift Light"/>
              </a:rPr>
              <a:t>Diferentes pessoas, projetos e competências em prova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>
                <p:childTnLst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m 2" descr="Uma imagem contendo edifício&#10;&#10;Descrição gerada automaticamente"/>
          <p:cNvPicPr/>
          <p:nvPr/>
        </p:nvPicPr>
        <p:blipFill>
          <a:blip r:embed="rId1">
            <a:alphaModFix amt="85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4" name="Retângulo 5"/>
          <p:cNvSpPr/>
          <p:nvPr/>
        </p:nvSpPr>
        <p:spPr>
          <a:xfrm>
            <a:off x="839520" y="1108080"/>
            <a:ext cx="10299240" cy="365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Bahnschrift Light"/>
              </a:rPr>
              <a:t>Qualificação contínua – </a:t>
            </a:r>
            <a:r>
              <a:rPr b="0" lang="pt-BR" sz="3200" spc="-1" strike="noStrike">
                <a:solidFill>
                  <a:srgbClr val="000000"/>
                </a:solidFill>
                <a:latin typeface="Bahnschrift Light"/>
              </a:rPr>
              <a:t>Para acompanhar o alto volume de mudanças.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Bahnschrift Light"/>
              </a:rPr>
              <a:t>Diversidade e inclusão – </a:t>
            </a:r>
            <a:r>
              <a:rPr b="0" lang="pt-BR" sz="3200" spc="-1" strike="noStrike">
                <a:solidFill>
                  <a:srgbClr val="000000"/>
                </a:solidFill>
                <a:latin typeface="Bahnschrift Light"/>
              </a:rPr>
              <a:t>Cultura cada vez mais aplicada e fomentada.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Bahnschrift Light"/>
              </a:rPr>
              <a:t>Soft Skills – </a:t>
            </a:r>
            <a:r>
              <a:rPr b="0" lang="pt-BR" sz="3200" spc="-1" strike="noStrike">
                <a:solidFill>
                  <a:srgbClr val="000000"/>
                </a:solidFill>
                <a:latin typeface="Bahnschrift Light"/>
              </a:rPr>
              <a:t>Comportamento aliado a resultado é o que nos diferencia na era da IA(Inteligência Artificial).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m 3" descr=""/>
          <p:cNvPicPr/>
          <p:nvPr/>
        </p:nvPicPr>
        <p:blipFill>
          <a:blip r:embed="rId1">
            <a:alphaModFix amt="70000"/>
          </a:blip>
          <a:srcRect l="36708" t="0" r="4460" b="0"/>
          <a:stretch/>
        </p:blipFill>
        <p:spPr>
          <a:xfrm rot="10800000">
            <a:off x="698400" y="1512000"/>
            <a:ext cx="2670480" cy="2553840"/>
          </a:xfrm>
          <a:prstGeom prst="rect">
            <a:avLst/>
          </a:prstGeom>
          <a:ln w="0">
            <a:noFill/>
          </a:ln>
        </p:spPr>
      </p:pic>
      <p:pic>
        <p:nvPicPr>
          <p:cNvPr id="136" name="Imagem 4" descr=""/>
          <p:cNvPicPr/>
          <p:nvPr/>
        </p:nvPicPr>
        <p:blipFill>
          <a:blip r:embed="rId2">
            <a:alphaModFix amt="70000"/>
          </a:blip>
          <a:srcRect l="36708" t="0" r="4460" b="0"/>
          <a:stretch/>
        </p:blipFill>
        <p:spPr>
          <a:xfrm rot="10800000">
            <a:off x="3251880" y="1271160"/>
            <a:ext cx="2670480" cy="2553840"/>
          </a:xfrm>
          <a:prstGeom prst="rect">
            <a:avLst/>
          </a:prstGeom>
          <a:ln w="0">
            <a:noFill/>
          </a:ln>
        </p:spPr>
      </p:pic>
      <p:pic>
        <p:nvPicPr>
          <p:cNvPr id="137" name="Imagem 5" descr=""/>
          <p:cNvPicPr/>
          <p:nvPr/>
        </p:nvPicPr>
        <p:blipFill>
          <a:blip r:embed="rId3">
            <a:alphaModFix amt="70000"/>
          </a:blip>
          <a:srcRect l="36708" t="0" r="4460" b="0"/>
          <a:stretch/>
        </p:blipFill>
        <p:spPr>
          <a:xfrm rot="10800000">
            <a:off x="5883480" y="1487880"/>
            <a:ext cx="2670480" cy="2553840"/>
          </a:xfrm>
          <a:prstGeom prst="rect">
            <a:avLst/>
          </a:prstGeom>
          <a:ln w="0">
            <a:noFill/>
          </a:ln>
        </p:spPr>
      </p:pic>
      <p:pic>
        <p:nvPicPr>
          <p:cNvPr id="138" name="Imagem 6" descr=""/>
          <p:cNvPicPr/>
          <p:nvPr/>
        </p:nvPicPr>
        <p:blipFill>
          <a:blip r:embed="rId4">
            <a:alphaModFix amt="70000"/>
          </a:blip>
          <a:srcRect l="36708" t="0" r="4460" b="0"/>
          <a:stretch/>
        </p:blipFill>
        <p:spPr>
          <a:xfrm rot="10800000">
            <a:off x="8533080" y="1223280"/>
            <a:ext cx="2670480" cy="2553840"/>
          </a:xfrm>
          <a:prstGeom prst="rect">
            <a:avLst/>
          </a:prstGeom>
          <a:ln w="0">
            <a:noFill/>
          </a:ln>
        </p:spPr>
      </p:pic>
      <p:sp>
        <p:nvSpPr>
          <p:cNvPr id="139" name="Retângulo 7"/>
          <p:cNvSpPr/>
          <p:nvPr/>
        </p:nvSpPr>
        <p:spPr>
          <a:xfrm>
            <a:off x="1388160" y="810720"/>
            <a:ext cx="1535760" cy="283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18000" spc="-1" strike="noStrike">
                <a:solidFill>
                  <a:srgbClr val="009999"/>
                </a:solidFill>
                <a:latin typeface="Calibri"/>
              </a:rPr>
              <a:t>V</a:t>
            </a:r>
            <a:endParaRPr b="0" lang="pt-BR" sz="1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Retângulo 8"/>
          <p:cNvSpPr/>
          <p:nvPr/>
        </p:nvSpPr>
        <p:spPr>
          <a:xfrm>
            <a:off x="3955320" y="618120"/>
            <a:ext cx="1675800" cy="283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18000" spc="-1" strike="noStrike">
                <a:solidFill>
                  <a:srgbClr val="009999"/>
                </a:solidFill>
                <a:latin typeface="Calibri"/>
              </a:rPr>
              <a:t>U</a:t>
            </a:r>
            <a:endParaRPr b="0" lang="pt-BR" sz="1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Retângulo 9"/>
          <p:cNvSpPr/>
          <p:nvPr/>
        </p:nvSpPr>
        <p:spPr>
          <a:xfrm>
            <a:off x="6624360" y="834840"/>
            <a:ext cx="1393920" cy="283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18000" spc="-1" strike="noStrike">
                <a:solidFill>
                  <a:srgbClr val="009999"/>
                </a:solidFill>
                <a:latin typeface="Calibri"/>
              </a:rPr>
              <a:t>C</a:t>
            </a:r>
            <a:endParaRPr b="0" lang="pt-BR" sz="1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Retângulo 10"/>
          <p:cNvSpPr/>
          <p:nvPr/>
        </p:nvSpPr>
        <p:spPr>
          <a:xfrm>
            <a:off x="9171360" y="570240"/>
            <a:ext cx="1569240" cy="283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18000" spc="-1" strike="noStrike">
                <a:solidFill>
                  <a:srgbClr val="009999"/>
                </a:solidFill>
                <a:latin typeface="Calibri"/>
              </a:rPr>
              <a:t>A</a:t>
            </a:r>
            <a:endParaRPr b="0" lang="pt-BR" sz="1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Retângulo 11"/>
          <p:cNvSpPr/>
          <p:nvPr/>
        </p:nvSpPr>
        <p:spPr>
          <a:xfrm>
            <a:off x="426960" y="244800"/>
            <a:ext cx="32122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4400" spc="-1" strike="noStrike">
                <a:solidFill>
                  <a:srgbClr val="cc3300"/>
                </a:solidFill>
                <a:latin typeface="Bahnschrift"/>
              </a:rPr>
              <a:t>Mentalidade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Retângulo 12"/>
          <p:cNvSpPr/>
          <p:nvPr/>
        </p:nvSpPr>
        <p:spPr>
          <a:xfrm>
            <a:off x="816120" y="4139280"/>
            <a:ext cx="192924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3b3838"/>
                </a:solidFill>
                <a:latin typeface="Corbel"/>
              </a:rPr>
              <a:t>Volatility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3b3838"/>
                </a:solidFill>
                <a:latin typeface="Corbel"/>
              </a:rPr>
              <a:t>Volatilidade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Retângulo 13"/>
          <p:cNvSpPr/>
          <p:nvPr/>
        </p:nvSpPr>
        <p:spPr>
          <a:xfrm>
            <a:off x="5944680" y="4219560"/>
            <a:ext cx="229644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3b3838"/>
                </a:solidFill>
                <a:latin typeface="Corbel"/>
              </a:rPr>
              <a:t>Complexity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3b3838"/>
                </a:solidFill>
                <a:latin typeface="Corbel"/>
              </a:rPr>
              <a:t>Complexidade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Retângulo 14"/>
          <p:cNvSpPr/>
          <p:nvPr/>
        </p:nvSpPr>
        <p:spPr>
          <a:xfrm>
            <a:off x="3504240" y="3906000"/>
            <a:ext cx="191844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3b3838"/>
                </a:solidFill>
                <a:latin typeface="Corbel"/>
              </a:rPr>
              <a:t>Uncertainty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3b3838"/>
                </a:solidFill>
                <a:latin typeface="Corbel"/>
              </a:rPr>
              <a:t>Incerteza 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Retângulo 15"/>
          <p:cNvSpPr/>
          <p:nvPr/>
        </p:nvSpPr>
        <p:spPr>
          <a:xfrm>
            <a:off x="8698320" y="3706560"/>
            <a:ext cx="223236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3b3838"/>
                </a:solidFill>
                <a:latin typeface="Corbel"/>
              </a:rPr>
              <a:t>Ambiguity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3b3838"/>
                </a:solidFill>
                <a:latin typeface="Corbel"/>
              </a:rPr>
              <a:t>Ambiguidade 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Retângulo 16"/>
          <p:cNvSpPr/>
          <p:nvPr/>
        </p:nvSpPr>
        <p:spPr>
          <a:xfrm>
            <a:off x="951120" y="5365440"/>
            <a:ext cx="16592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8080"/>
                </a:solidFill>
                <a:latin typeface="Bahnschrift Light"/>
              </a:rPr>
              <a:t>Resiliência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Retângulo 17"/>
          <p:cNvSpPr/>
          <p:nvPr/>
        </p:nvSpPr>
        <p:spPr>
          <a:xfrm>
            <a:off x="3518640" y="5027400"/>
            <a:ext cx="18925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8080"/>
                </a:solidFill>
                <a:latin typeface="Bahnschrift Light"/>
              </a:rPr>
              <a:t>Flexibilidade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Retângulo 18"/>
          <p:cNvSpPr/>
          <p:nvPr/>
        </p:nvSpPr>
        <p:spPr>
          <a:xfrm>
            <a:off x="4935240" y="5427360"/>
            <a:ext cx="44200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8080"/>
                </a:solidFill>
                <a:latin typeface="Bahnschrift Light"/>
              </a:rPr>
              <a:t>Multidisciplinariedade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Retângulo 19"/>
          <p:cNvSpPr/>
          <p:nvPr/>
        </p:nvSpPr>
        <p:spPr>
          <a:xfrm>
            <a:off x="9106560" y="4793040"/>
            <a:ext cx="14155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8080"/>
                </a:solidFill>
                <a:latin typeface="Bahnschrift Light"/>
              </a:rPr>
              <a:t>Coragem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1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nodeType="with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6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nodeType="with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5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6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43680" y="365040"/>
            <a:ext cx="111848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pt-BR" sz="4200" spc="-1" strike="noStrike">
                <a:solidFill>
                  <a:srgbClr val="cc3300"/>
                </a:solidFill>
                <a:latin typeface="Bahnschrift"/>
              </a:rPr>
              <a:t>Competência</a:t>
            </a:r>
            <a:endParaRPr b="0" lang="pt-BR" sz="4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Espaço Reservado para Conteúdo 2"/>
          <p:cNvSpPr/>
          <p:nvPr/>
        </p:nvSpPr>
        <p:spPr>
          <a:xfrm>
            <a:off x="643680" y="1825560"/>
            <a:ext cx="5289840" cy="97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pt-BR" sz="2800" spc="-1" strike="noStrike">
              <a:solidFill>
                <a:srgbClr val="000000"/>
              </a:solidFill>
              <a:latin typeface="Bahnschrift Light"/>
            </a:endParaRPr>
          </a:p>
        </p:txBody>
      </p:sp>
      <p:pic>
        <p:nvPicPr>
          <p:cNvPr id="154" name="Imagem 5" descr="Uma imagem contendo comida&#10;&#10;Descrição gerada automaticamente"/>
          <p:cNvPicPr/>
          <p:nvPr/>
        </p:nvPicPr>
        <p:blipFill>
          <a:blip r:embed="rId1"/>
          <a:srcRect l="0" t="0" r="45572" b="0"/>
          <a:stretch/>
        </p:blipFill>
        <p:spPr>
          <a:xfrm>
            <a:off x="1869840" y="2148120"/>
            <a:ext cx="6635520" cy="3810240"/>
          </a:xfrm>
          <a:prstGeom prst="rect">
            <a:avLst/>
          </a:prstGeom>
          <a:ln w="0">
            <a:noFill/>
          </a:ln>
        </p:spPr>
      </p:pic>
      <p:sp>
        <p:nvSpPr>
          <p:cNvPr id="155" name="Retângulo 6"/>
          <p:cNvSpPr/>
          <p:nvPr/>
        </p:nvSpPr>
        <p:spPr>
          <a:xfrm>
            <a:off x="747360" y="1776600"/>
            <a:ext cx="663552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pt-BR" sz="3200" spc="-1" strike="noStrike">
                <a:solidFill>
                  <a:srgbClr val="000000"/>
                </a:solidFill>
                <a:latin typeface="Bahnschrift Light"/>
              </a:rPr>
              <a:t>Competere: </a:t>
            </a:r>
            <a:r>
              <a:rPr b="0" lang="pt-BR" sz="3200" spc="-1" strike="noStrike">
                <a:solidFill>
                  <a:srgbClr val="000000"/>
                </a:solidFill>
                <a:latin typeface="Bahnschrift Light"/>
              </a:rPr>
              <a:t>aptidão para cumprir uma tarefa ou função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40932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pt-BR" sz="4800" spc="-1" strike="noStrike">
                <a:solidFill>
                  <a:srgbClr val="008080"/>
                </a:solidFill>
                <a:latin typeface="Calibri Light"/>
              </a:rPr>
              <a:t>Evolução do termo Competência </a:t>
            </a:r>
            <a:endParaRPr b="0" lang="pt-BR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263520" y="4734360"/>
            <a:ext cx="4694040" cy="1142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000000"/>
                </a:solidFill>
                <a:latin typeface="Bahnschrift Light SemiCondensed"/>
              </a:rPr>
              <a:t>Habilidade mecânica na repetição de movimentos em determinado tempo 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Retângulo 3"/>
          <p:cNvSpPr/>
          <p:nvPr/>
        </p:nvSpPr>
        <p:spPr>
          <a:xfrm>
            <a:off x="4553640" y="3260160"/>
            <a:ext cx="3528000" cy="15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Bahnschrift Light SemiCondensed"/>
              </a:rPr>
              <a:t>Habilidades</a:t>
            </a:r>
            <a:r>
              <a:rPr b="0" lang="pt-BR" sz="1800" spc="-1" strike="noStrike">
                <a:solidFill>
                  <a:srgbClr val="000000"/>
                </a:solidFill>
                <a:latin typeface="Bahnschrift Light SemiCondensed"/>
              </a:rPr>
              <a:t> </a:t>
            </a:r>
            <a:r>
              <a:rPr b="0" lang="pt-BR" sz="3200" spc="-1" strike="noStrike">
                <a:solidFill>
                  <a:srgbClr val="000000"/>
                </a:solidFill>
                <a:latin typeface="Bahnschrift Light SemiCondensed"/>
              </a:rPr>
              <a:t>de resolução de problemas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Retângulo 4"/>
          <p:cNvSpPr/>
          <p:nvPr/>
        </p:nvSpPr>
        <p:spPr>
          <a:xfrm>
            <a:off x="8082000" y="1859400"/>
            <a:ext cx="3528000" cy="15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Bahnschrift Light SemiCondensed"/>
              </a:rPr>
              <a:t>Qualidade de execução e resultado 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Imagem 7" descr="Uma imagem contendo relógio&#10;&#10;Descrição gerada automaticamente"/>
          <p:cNvPicPr/>
          <p:nvPr/>
        </p:nvPicPr>
        <p:blipFill>
          <a:blip r:embed="rId1"/>
          <a:stretch/>
        </p:blipFill>
        <p:spPr>
          <a:xfrm>
            <a:off x="2063520" y="3497400"/>
            <a:ext cx="2489400" cy="1244520"/>
          </a:xfrm>
          <a:prstGeom prst="rect">
            <a:avLst/>
          </a:prstGeom>
          <a:ln w="0">
            <a:noFill/>
          </a:ln>
        </p:spPr>
      </p:pic>
      <p:pic>
        <p:nvPicPr>
          <p:cNvPr id="161" name="Imagem 8" descr="Uma imagem contendo relógio&#10;&#10;Descrição gerada automaticamente"/>
          <p:cNvPicPr/>
          <p:nvPr/>
        </p:nvPicPr>
        <p:blipFill>
          <a:blip r:embed="rId2"/>
          <a:stretch/>
        </p:blipFill>
        <p:spPr>
          <a:xfrm>
            <a:off x="5861520" y="2136600"/>
            <a:ext cx="2489400" cy="124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7" dur="indefinite" restart="never" nodeType="tmRoot">
          <p:childTnLst>
            <p:seq>
              <p:cTn id="138" dur="indefinite" nodeType="mainSeq">
                <p:childTnLst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m 6" descr="Uma imagem contendo edifício&#10;&#10;Descrição gerada automaticamente"/>
          <p:cNvPicPr/>
          <p:nvPr/>
        </p:nvPicPr>
        <p:blipFill>
          <a:blip r:embed="rId1">
            <a:alphaModFix amt="85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91" name="Retângulo 3"/>
          <p:cNvSpPr/>
          <p:nvPr/>
        </p:nvSpPr>
        <p:spPr>
          <a:xfrm>
            <a:off x="3431880" y="773280"/>
            <a:ext cx="7632360" cy="179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pt-BR" sz="3600" spc="-1" strike="noStrike">
                <a:solidFill>
                  <a:srgbClr val="0d0d0d"/>
                </a:solidFill>
                <a:latin typeface="Bahnschrift Light"/>
              </a:rPr>
              <a:t>Com novas possibilidades, tecnologias e mercados, os </a:t>
            </a:r>
            <a:r>
              <a:rPr b="1" lang="pt-BR" sz="4000" spc="-1" strike="noStrike">
                <a:solidFill>
                  <a:srgbClr val="0d0d0d"/>
                </a:solidFill>
                <a:latin typeface="Bahnschrift Light"/>
              </a:rPr>
              <a:t>caminhos são múltiplos</a:t>
            </a:r>
            <a:r>
              <a:rPr b="0" lang="pt-BR" sz="3600" spc="-1" strike="noStrike">
                <a:solidFill>
                  <a:srgbClr val="0d0d0d"/>
                </a:solidFill>
                <a:latin typeface="Bahnschrift Light"/>
              </a:rPr>
              <a:t>. 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Retângulo 4"/>
          <p:cNvSpPr/>
          <p:nvPr/>
        </p:nvSpPr>
        <p:spPr>
          <a:xfrm>
            <a:off x="767520" y="3717000"/>
            <a:ext cx="6216120" cy="16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d0d0d"/>
                </a:solidFill>
                <a:latin typeface="Bahnschrift Light"/>
              </a:rPr>
              <a:t>Nunca houve tanta </a:t>
            </a:r>
            <a:r>
              <a:rPr b="1" lang="pt-BR" sz="3600" spc="-1" strike="noStrike">
                <a:solidFill>
                  <a:srgbClr val="0d0d0d"/>
                </a:solidFill>
                <a:latin typeface="Bahnschrift Light"/>
              </a:rPr>
              <a:t>incerteza</a:t>
            </a:r>
            <a:r>
              <a:rPr b="1" lang="pt-BR" sz="3200" spc="-1" strike="noStrike">
                <a:solidFill>
                  <a:srgbClr val="0d0d0d"/>
                </a:solidFill>
                <a:latin typeface="Bahnschrift Light"/>
              </a:rPr>
              <a:t> </a:t>
            </a:r>
            <a:r>
              <a:rPr b="0" lang="pt-BR" sz="3200" spc="-1" strike="noStrike">
                <a:solidFill>
                  <a:srgbClr val="0d0d0d"/>
                </a:solidFill>
                <a:latin typeface="Bahnschrift Light"/>
              </a:rPr>
              <a:t>sobre o que fazer na </a:t>
            </a:r>
            <a:r>
              <a:rPr b="1" lang="pt-BR" sz="3600" spc="-1" strike="noStrike">
                <a:solidFill>
                  <a:srgbClr val="0d0d0d"/>
                </a:solidFill>
                <a:latin typeface="Bahnschrift Light"/>
              </a:rPr>
              <a:t>vida</a:t>
            </a:r>
            <a:r>
              <a:rPr b="0" lang="pt-BR" sz="3600" spc="-1" strike="noStrike">
                <a:solidFill>
                  <a:srgbClr val="0d0d0d"/>
                </a:solidFill>
                <a:latin typeface="Bahnschrift Light"/>
              </a:rPr>
              <a:t> </a:t>
            </a:r>
            <a:r>
              <a:rPr b="1" lang="pt-BR" sz="3600" spc="-1" strike="noStrike">
                <a:solidFill>
                  <a:srgbClr val="0d0d0d"/>
                </a:solidFill>
                <a:latin typeface="Bahnschrift Light"/>
              </a:rPr>
              <a:t>profissional</a:t>
            </a:r>
            <a:r>
              <a:rPr b="0" lang="pt-BR" sz="3200" spc="-1" strike="noStrike">
                <a:solidFill>
                  <a:srgbClr val="0d0d0d"/>
                </a:solidFill>
                <a:latin typeface="Bahnschrift Light"/>
              </a:rPr>
              <a:t>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fill="hold" presetClass="entr" presetID="1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m 4" descr=""/>
          <p:cNvPicPr/>
          <p:nvPr/>
        </p:nvPicPr>
        <p:blipFill>
          <a:blip r:embed="rId1">
            <a:alphaModFix amt="70000"/>
          </a:blip>
          <a:srcRect l="36708" t="0" r="1051" b="0"/>
          <a:stretch/>
        </p:blipFill>
        <p:spPr>
          <a:xfrm flipH="1" rot="10800000">
            <a:off x="5108040" y="-356760"/>
            <a:ext cx="6662160" cy="6021360"/>
          </a:xfrm>
          <a:prstGeom prst="rect">
            <a:avLst/>
          </a:prstGeom>
          <a:ln w="0">
            <a:noFill/>
          </a:ln>
        </p:spPr>
      </p:pic>
      <p:sp>
        <p:nvSpPr>
          <p:cNvPr id="163" name="PlaceHolder 1"/>
          <p:cNvSpPr>
            <a:spLocks noGrp="1"/>
          </p:cNvSpPr>
          <p:nvPr>
            <p:ph/>
          </p:nvPr>
        </p:nvSpPr>
        <p:spPr>
          <a:xfrm>
            <a:off x="623520" y="1556640"/>
            <a:ext cx="9531000" cy="3052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3b3838"/>
                </a:solidFill>
                <a:latin typeface="Calibri Light"/>
              </a:rPr>
              <a:t>“</a:t>
            </a:r>
            <a:r>
              <a:rPr b="0" lang="pt-BR" sz="3000" spc="-1" strike="noStrike">
                <a:solidFill>
                  <a:srgbClr val="3b3838"/>
                </a:solidFill>
                <a:latin typeface="Calibri Light"/>
              </a:rPr>
              <a:t>Competências é um agrupamento de </a:t>
            </a:r>
            <a:r>
              <a:rPr b="1" lang="pt-BR" sz="3200" spc="-1" strike="noStrike">
                <a:solidFill>
                  <a:srgbClr val="3b3838"/>
                </a:solidFill>
                <a:latin typeface="Calibri Light"/>
              </a:rPr>
              <a:t>conhecimentos</a:t>
            </a:r>
            <a:r>
              <a:rPr b="0" lang="pt-BR" sz="3000" spc="-1" strike="noStrike">
                <a:solidFill>
                  <a:srgbClr val="3b3838"/>
                </a:solidFill>
                <a:latin typeface="Calibri Light"/>
              </a:rPr>
              <a:t>, </a:t>
            </a:r>
            <a:r>
              <a:rPr b="1" lang="pt-BR" sz="3200" spc="-1" strike="noStrike">
                <a:solidFill>
                  <a:srgbClr val="3b3838"/>
                </a:solidFill>
                <a:latin typeface="Calibri Light"/>
              </a:rPr>
              <a:t>habilidades</a:t>
            </a:r>
            <a:r>
              <a:rPr b="0" lang="pt-BR" sz="3000" spc="-1" strike="noStrike">
                <a:solidFill>
                  <a:srgbClr val="3b3838"/>
                </a:solidFill>
                <a:latin typeface="Calibri Light"/>
              </a:rPr>
              <a:t> e</a:t>
            </a:r>
            <a:r>
              <a:rPr b="1" lang="pt-BR" sz="3000" spc="-1" strike="noStrike">
                <a:solidFill>
                  <a:srgbClr val="3b3838"/>
                </a:solidFill>
                <a:latin typeface="Calibri Light"/>
              </a:rPr>
              <a:t> </a:t>
            </a:r>
            <a:r>
              <a:rPr b="1" lang="pt-BR" sz="3200" spc="-1" strike="noStrike">
                <a:solidFill>
                  <a:srgbClr val="3b3838"/>
                </a:solidFill>
                <a:latin typeface="Calibri Light"/>
              </a:rPr>
              <a:t>atitudes </a:t>
            </a:r>
            <a:r>
              <a:rPr b="0" lang="pt-BR" sz="3000" spc="-1" strike="noStrike">
                <a:solidFill>
                  <a:srgbClr val="3b3838"/>
                </a:solidFill>
                <a:latin typeface="Calibri Light"/>
              </a:rPr>
              <a:t>correlacionados, que afeta parte considerável da atividade de alguém, que </a:t>
            </a:r>
            <a:r>
              <a:rPr b="1" lang="pt-BR" sz="3200" spc="-1" strike="noStrike">
                <a:solidFill>
                  <a:srgbClr val="3b3838"/>
                </a:solidFill>
                <a:latin typeface="Calibri Light"/>
              </a:rPr>
              <a:t>se relaciona com o desempenho</a:t>
            </a:r>
            <a:r>
              <a:rPr b="0" lang="pt-BR" sz="3000" spc="-1" strike="noStrike">
                <a:solidFill>
                  <a:srgbClr val="3b3838"/>
                </a:solidFill>
                <a:latin typeface="Calibri Light"/>
              </a:rPr>
              <a:t>, que </a:t>
            </a:r>
            <a:r>
              <a:rPr b="1" lang="pt-BR" sz="3500" spc="-1" strike="noStrike">
                <a:solidFill>
                  <a:srgbClr val="3b3838"/>
                </a:solidFill>
                <a:latin typeface="Calibri Light"/>
              </a:rPr>
              <a:t>pode ser medido </a:t>
            </a:r>
            <a:r>
              <a:rPr b="0" lang="pt-BR" sz="3000" spc="-1" strike="noStrike">
                <a:solidFill>
                  <a:srgbClr val="3b3838"/>
                </a:solidFill>
                <a:latin typeface="Calibri Light"/>
              </a:rPr>
              <a:t>segundo padrões preestabelecidos e que </a:t>
            </a:r>
            <a:r>
              <a:rPr b="1" lang="pt-BR" sz="3200" spc="-1" strike="noStrike">
                <a:solidFill>
                  <a:srgbClr val="3b3838"/>
                </a:solidFill>
                <a:latin typeface="Calibri Light"/>
              </a:rPr>
              <a:t>pode ser melhorado por meio de treinamento e desenvolvimento</a:t>
            </a:r>
            <a:r>
              <a:rPr b="0" lang="pt-BR" sz="3000" spc="-1" strike="noStrike">
                <a:solidFill>
                  <a:srgbClr val="3b3838"/>
                </a:solidFill>
                <a:latin typeface="Calibri Light"/>
              </a:rPr>
              <a:t>”.</a:t>
            </a:r>
            <a:endParaRPr b="0" lang="pt-BR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Retângulo 6"/>
          <p:cNvSpPr/>
          <p:nvPr/>
        </p:nvSpPr>
        <p:spPr>
          <a:xfrm>
            <a:off x="908640" y="4937040"/>
            <a:ext cx="6095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3b3838"/>
                </a:solidFill>
                <a:latin typeface="Calibri Light"/>
              </a:rPr>
              <a:t>Scott B. Parry “The quest for competencies”, 1996.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m 3" descr="Uma imagem contendo edifício&#10;&#10;Descrição gerada automaticamente"/>
          <p:cNvPicPr/>
          <p:nvPr/>
        </p:nvPicPr>
        <p:blipFill>
          <a:blip r:embed="rId1"/>
          <a:srcRect l="32740" t="0" r="22134" b="0"/>
          <a:stretch/>
        </p:blipFill>
        <p:spPr>
          <a:xfrm>
            <a:off x="0" y="0"/>
            <a:ext cx="4635360" cy="6857640"/>
          </a:xfrm>
          <a:prstGeom prst="rect">
            <a:avLst/>
          </a:prstGeom>
          <a:ln w="0">
            <a:noFill/>
          </a:ln>
        </p:spPr>
      </p:pic>
      <p:cxnSp>
        <p:nvCxnSpPr>
          <p:cNvPr id="166" name="Straight Connector 8"/>
          <p:cNvCxnSpPr/>
          <p:nvPr/>
        </p:nvCxnSpPr>
        <p:spPr>
          <a:xfrm>
            <a:off x="5080680" y="2115000"/>
            <a:ext cx="6309720" cy="360"/>
          </a:xfrm>
          <a:prstGeom prst="straightConnector1">
            <a:avLst/>
          </a:prstGeom>
          <a:ln w="19050">
            <a:solidFill>
              <a:srgbClr val="fcbd6e"/>
            </a:solidFill>
          </a:ln>
        </p:spPr>
      </p:cxnSp>
      <p:sp>
        <p:nvSpPr>
          <p:cNvPr id="167" name="Retângulo 4"/>
          <p:cNvSpPr/>
          <p:nvPr/>
        </p:nvSpPr>
        <p:spPr>
          <a:xfrm>
            <a:off x="5081040" y="1828800"/>
            <a:ext cx="6309000" cy="47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/>
          </p:nvPr>
        </p:nvSpPr>
        <p:spPr>
          <a:xfrm>
            <a:off x="5388840" y="1763640"/>
            <a:ext cx="5693040" cy="261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5400" spc="-1" strike="noStrike">
                <a:solidFill>
                  <a:srgbClr val="181717"/>
                </a:solidFill>
                <a:latin typeface="Bahnschrift Light"/>
              </a:rPr>
              <a:t>C - </a:t>
            </a:r>
            <a:r>
              <a:rPr b="0" lang="pt-BR" sz="4400" spc="-1" strike="noStrike">
                <a:solidFill>
                  <a:srgbClr val="181717"/>
                </a:solidFill>
                <a:latin typeface="Bahnschrift Light"/>
              </a:rPr>
              <a:t>Conhecimento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5400" spc="-1" strike="noStrike">
                <a:solidFill>
                  <a:srgbClr val="181717"/>
                </a:solidFill>
                <a:latin typeface="Bahnschrift Light"/>
              </a:rPr>
              <a:t>H - </a:t>
            </a:r>
            <a:r>
              <a:rPr b="0" lang="pt-BR" sz="4400" spc="-1" strike="noStrike">
                <a:solidFill>
                  <a:srgbClr val="181717"/>
                </a:solidFill>
                <a:latin typeface="Bahnschrift Light"/>
              </a:rPr>
              <a:t>Habilidade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5400" spc="-1" strike="noStrike">
                <a:solidFill>
                  <a:srgbClr val="181717"/>
                </a:solidFill>
                <a:latin typeface="Bahnschrift Light"/>
              </a:rPr>
              <a:t>A - </a:t>
            </a:r>
            <a:r>
              <a:rPr b="0" lang="pt-BR" sz="4400" spc="-1" strike="noStrike">
                <a:solidFill>
                  <a:srgbClr val="181717"/>
                </a:solidFill>
                <a:latin typeface="Bahnschrift Light"/>
              </a:rPr>
              <a:t>Atitude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4" descr="Resultado de imagem para competencia cha"/>
          <p:cNvPicPr/>
          <p:nvPr/>
        </p:nvPicPr>
        <p:blipFill>
          <a:blip r:embed="rId1"/>
          <a:stretch/>
        </p:blipFill>
        <p:spPr>
          <a:xfrm>
            <a:off x="3081240" y="183600"/>
            <a:ext cx="6029280" cy="649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m 8" descr="Estrada com carros&#10;&#10;Descrição gerada automaticamente"/>
          <p:cNvPicPr/>
          <p:nvPr/>
        </p:nvPicPr>
        <p:blipFill>
          <a:blip r:embed="rId1"/>
          <a:stretch/>
        </p:blipFill>
        <p:spPr>
          <a:xfrm>
            <a:off x="-51840" y="-33480"/>
            <a:ext cx="12243600" cy="688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m 6" descr=""/>
          <p:cNvPicPr/>
          <p:nvPr/>
        </p:nvPicPr>
        <p:blipFill>
          <a:blip r:embed="rId1"/>
          <a:srcRect l="0" t="7333" r="0" b="8398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72" name="Freeform 5"/>
          <p:cNvSpPr/>
          <p:nvPr/>
        </p:nvSpPr>
        <p:spPr>
          <a:xfrm flipH="1">
            <a:off x="-720" y="998280"/>
            <a:ext cx="6016680" cy="5859360"/>
          </a:xfrm>
          <a:custGeom>
            <a:avLst/>
            <a:gdLst>
              <a:gd name="textAreaLeft" fmla="*/ -360 w 6016680"/>
              <a:gd name="textAreaRight" fmla="*/ 6016680 w 6016680"/>
              <a:gd name="textAreaTop" fmla="*/ 0 h 5859360"/>
              <a:gd name="textAreaBottom" fmla="*/ 5859720 h 5859360"/>
            </a:gdLst>
            <a:ahLst/>
            <a:rect l="textAreaLeft" t="textAreaTop" r="textAreaRight" b="textAreaBottom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>
              <a:lnSpc>
                <a:spcPct val="100000"/>
              </a:lnSpc>
              <a:spcAft>
                <a:spcPts val="1001"/>
              </a:spcAft>
            </a:pPr>
            <a:endParaRPr b="0" lang="en-US" sz="1600" spc="-1" strike="noStrike" cap="all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25600" y="1937880"/>
            <a:ext cx="4662360" cy="1342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5000"/>
          </a:bodyPr>
          <a:p>
            <a:pPr indent="0" algn="ctr">
              <a:lnSpc>
                <a:spcPct val="90000"/>
              </a:lnSpc>
              <a:buNone/>
            </a:pPr>
            <a:r>
              <a:rPr b="1" lang="pt-BR" sz="3200" spc="-1" strike="noStrike">
                <a:solidFill>
                  <a:srgbClr val="006666"/>
                </a:solidFill>
                <a:latin typeface="Bahnschrift Light"/>
              </a:rPr>
              <a:t>A análise de competências </a:t>
            </a:r>
            <a:br>
              <a:rPr sz="3200"/>
            </a:br>
            <a:r>
              <a:rPr b="1" lang="pt-BR" sz="3200" spc="-1" strike="noStrike">
                <a:solidFill>
                  <a:srgbClr val="006666"/>
                </a:solidFill>
                <a:latin typeface="Bahnschrift Light"/>
              </a:rPr>
              <a:t>serve para: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74" name="Straight Connector 13"/>
          <p:cNvCxnSpPr/>
          <p:nvPr/>
        </p:nvCxnSpPr>
        <p:spPr>
          <a:xfrm>
            <a:off x="2286720" y="3336840"/>
            <a:ext cx="936000" cy="360"/>
          </a:xfrm>
          <a:prstGeom prst="straightConnector1">
            <a:avLst/>
          </a:prstGeom>
          <a:ln cap="sq" w="25400">
            <a:solidFill>
              <a:srgbClr val="000000">
                <a:lumMod val="85000"/>
                <a:lumOff val="15000"/>
              </a:srgbClr>
            </a:solidFill>
            <a:bevel/>
          </a:ln>
        </p:spPr>
      </p:cxn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525600" y="3597120"/>
            <a:ext cx="4846320" cy="261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Bahnschrift Light"/>
              </a:rPr>
              <a:t>Cargos e tarefas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Bahnschrift Light"/>
              </a:rPr>
              <a:t>Plano de carreira e sucessão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Bahnschrift Light"/>
              </a:rPr>
              <a:t>Treinamento e Desenvolvimento 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Bahnschrift Light"/>
              </a:rPr>
              <a:t>Expansão de negócios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aixaDeTexto 4"/>
          <p:cNvSpPr/>
          <p:nvPr/>
        </p:nvSpPr>
        <p:spPr>
          <a:xfrm>
            <a:off x="1202760" y="1905480"/>
            <a:ext cx="9786240" cy="301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 u="sng">
                <a:solidFill>
                  <a:srgbClr val="3b3838"/>
                </a:solidFill>
                <a:uFillTx/>
                <a:latin typeface="Calibri Light"/>
              </a:rPr>
              <a:t>Técnicas </a:t>
            </a:r>
            <a:r>
              <a:rPr b="1" lang="pt-BR" sz="3200" spc="-1" strike="noStrike">
                <a:solidFill>
                  <a:srgbClr val="3b3838"/>
                </a:solidFill>
                <a:latin typeface="Calibri Light"/>
              </a:rPr>
              <a:t>– </a:t>
            </a:r>
            <a:r>
              <a:rPr b="0" lang="pt-BR" sz="3200" spc="-1" strike="noStrike">
                <a:solidFill>
                  <a:srgbClr val="3b3838"/>
                </a:solidFill>
                <a:latin typeface="Calibri Light"/>
              </a:rPr>
              <a:t>requisitos específicos da formação ou profissão. </a:t>
            </a:r>
            <a:r>
              <a:rPr b="1" lang="pt-BR" sz="3200" spc="-1" strike="noStrike">
                <a:solidFill>
                  <a:srgbClr val="3b3838"/>
                </a:solidFill>
                <a:latin typeface="Calibri Light"/>
              </a:rPr>
              <a:t>Ex. </a:t>
            </a:r>
            <a:r>
              <a:rPr b="0" i="1" lang="pt-BR" sz="3200" spc="-1" strike="noStrike">
                <a:solidFill>
                  <a:srgbClr val="3b3838"/>
                </a:solidFill>
                <a:latin typeface="Calibri Light"/>
              </a:rPr>
              <a:t>Engenheiro, Médico, Professor Educação Física, etc.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200" spc="-1" strike="noStrike" u="sng">
                <a:solidFill>
                  <a:srgbClr val="3b3838"/>
                </a:solidFill>
                <a:uFillTx/>
                <a:latin typeface="Calibri Light"/>
              </a:rPr>
              <a:t>Comportamentais</a:t>
            </a:r>
            <a:r>
              <a:rPr b="1" lang="pt-BR" sz="3200" spc="-1" strike="noStrike">
                <a:solidFill>
                  <a:srgbClr val="3b3838"/>
                </a:solidFill>
                <a:latin typeface="Calibri Light"/>
              </a:rPr>
              <a:t> – </a:t>
            </a:r>
            <a:r>
              <a:rPr b="0" lang="pt-BR" sz="3200" spc="-1" strike="noStrike">
                <a:solidFill>
                  <a:srgbClr val="3b3838"/>
                </a:solidFill>
                <a:latin typeface="Calibri Light"/>
              </a:rPr>
              <a:t>Comportamentos socialmente esperados. </a:t>
            </a:r>
            <a:r>
              <a:rPr b="1" lang="pt-BR" sz="3200" spc="-1" strike="noStrike">
                <a:solidFill>
                  <a:srgbClr val="3b3838"/>
                </a:solidFill>
                <a:latin typeface="Calibri Light"/>
              </a:rPr>
              <a:t>Ex. </a:t>
            </a:r>
            <a:r>
              <a:rPr b="0" i="1" lang="pt-BR" sz="3200" spc="-1" strike="noStrike">
                <a:solidFill>
                  <a:srgbClr val="3b3838"/>
                </a:solidFill>
                <a:latin typeface="Calibri Light"/>
              </a:rPr>
              <a:t>Relacionamento interpessoal, Flexibilidade, Comunicação, etc.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Retângulo 1"/>
          <p:cNvSpPr/>
          <p:nvPr/>
        </p:nvSpPr>
        <p:spPr>
          <a:xfrm>
            <a:off x="1060920" y="768960"/>
            <a:ext cx="100702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4000" spc="-1" strike="noStrike">
                <a:solidFill>
                  <a:srgbClr val="cc3300"/>
                </a:solidFill>
                <a:latin typeface="Bahnschrift"/>
              </a:rPr>
              <a:t>Competências técnicas x comportamentais 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3" dur="indefinite" restart="never" nodeType="tmRoot">
          <p:childTnLst>
            <p:seq>
              <p:cTn id="164" dur="indefinite" nodeType="mainSeq">
                <p:childTnLst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9" dur="10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0" dur="10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71" dur="10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nodeType="click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6" dur="1000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7" dur="1000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78" dur="1000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m 3" descr="Uma imagem contendo caixa, tijolo&#10;&#10;Descrição gerada automaticamente"/>
          <p:cNvPicPr/>
          <p:nvPr/>
        </p:nvPicPr>
        <p:blipFill>
          <a:blip r:embed="rId1"/>
          <a:stretch/>
        </p:blipFill>
        <p:spPr>
          <a:xfrm>
            <a:off x="5815080" y="266040"/>
            <a:ext cx="5227920" cy="5023800"/>
          </a:xfrm>
          <a:prstGeom prst="rect">
            <a:avLst/>
          </a:prstGeom>
          <a:ln w="0">
            <a:noFill/>
          </a:ln>
        </p:spPr>
      </p:pic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409760" y="2530800"/>
            <a:ext cx="3800880" cy="1795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pt-BR" sz="4800" spc="-1" strike="noStrike">
                <a:solidFill>
                  <a:srgbClr val="008080"/>
                </a:solidFill>
                <a:latin typeface="Bahnschrift Light SemiCondensed"/>
              </a:rPr>
              <a:t>Qual é mais importante, na sua opinião?</a:t>
            </a:r>
            <a:endParaRPr b="0" lang="pt-BR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/>
          </p:nvPr>
        </p:nvSpPr>
        <p:spPr>
          <a:xfrm>
            <a:off x="838080" y="16329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4800" spc="-1" strike="noStrike">
                <a:solidFill>
                  <a:srgbClr val="008080"/>
                </a:solidFill>
                <a:latin typeface="Bahnschrift Light SemiCondensed"/>
              </a:rPr>
              <a:t>9 </a:t>
            </a:r>
            <a:r>
              <a:rPr b="1" lang="pt-BR" sz="4000" spc="-1" strike="noStrike">
                <a:solidFill>
                  <a:srgbClr val="008080"/>
                </a:solidFill>
                <a:latin typeface="Bahnschrift Light SemiCondensed"/>
              </a:rPr>
              <a:t>em cada </a:t>
            </a:r>
            <a:r>
              <a:rPr b="1" lang="pt-BR" sz="4800" spc="-1" strike="noStrike">
                <a:solidFill>
                  <a:srgbClr val="008080"/>
                </a:solidFill>
                <a:latin typeface="Bahnschrift Light SemiCondensed"/>
              </a:rPr>
              <a:t>10</a:t>
            </a:r>
            <a:r>
              <a:rPr b="1" lang="pt-BR" sz="4000" spc="-1" strike="noStrike">
                <a:solidFill>
                  <a:srgbClr val="008080"/>
                </a:solidFill>
                <a:latin typeface="Bahnschrift Light SemiCondensed"/>
              </a:rPr>
              <a:t> profissionais são contratados pelo perfil</a:t>
            </a:r>
            <a:r>
              <a:rPr b="1" lang="pt-BR" sz="4400" spc="-1" strike="noStrike">
                <a:solidFill>
                  <a:srgbClr val="008080"/>
                </a:solidFill>
                <a:latin typeface="Bahnschrift Light SemiCondensed"/>
              </a:rPr>
              <a:t> </a:t>
            </a:r>
            <a:r>
              <a:rPr b="1" lang="pt-BR" sz="4800" spc="-1" strike="noStrike" u="sng">
                <a:solidFill>
                  <a:srgbClr val="008080"/>
                </a:solidFill>
                <a:uFillTx/>
                <a:latin typeface="Bahnschrift Light SemiCondensed"/>
              </a:rPr>
              <a:t>técnico</a:t>
            </a:r>
            <a:r>
              <a:rPr b="1" lang="pt-BR" sz="4400" spc="-1" strike="noStrike">
                <a:solidFill>
                  <a:srgbClr val="008080"/>
                </a:solidFill>
                <a:latin typeface="Bahnschrift Light SemiCondensed"/>
              </a:rPr>
              <a:t> </a:t>
            </a:r>
            <a:r>
              <a:rPr b="1" lang="pt-BR" sz="4000" spc="-1" strike="noStrike">
                <a:solidFill>
                  <a:srgbClr val="008080"/>
                </a:solidFill>
                <a:latin typeface="Bahnschrift Light SemiCondensed"/>
              </a:rPr>
              <a:t>e demitidos pelo </a:t>
            </a:r>
            <a:r>
              <a:rPr b="1" lang="pt-BR" sz="4800" spc="-1" strike="noStrike" u="sng">
                <a:solidFill>
                  <a:srgbClr val="008080"/>
                </a:solidFill>
                <a:uFillTx/>
                <a:latin typeface="Bahnschrift Light SemiCondensed"/>
              </a:rPr>
              <a:t>comportamental</a:t>
            </a:r>
            <a:endParaRPr b="0" lang="pt-BR" sz="4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  <a:p>
            <a:pPr indent="0"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767171"/>
                </a:solidFill>
                <a:latin typeface="Bahnschrift Light SemiCondensed"/>
              </a:rPr>
              <a:t>Levantamento Page Personnel - Consultoria global de recrutamento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indent="0"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767171"/>
                </a:solidFill>
                <a:latin typeface="Bahnschrift Light SemiCondensed"/>
              </a:rPr>
              <a:t>Fonte G1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9" dur="indefinite" restart="never" nodeType="tmRoot">
          <p:childTnLst>
            <p:seq>
              <p:cTn id="180" dur="indefinite" nodeType="mainSeq">
                <p:childTnLst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/>
          </p:nvPr>
        </p:nvSpPr>
        <p:spPr>
          <a:xfrm>
            <a:off x="609480" y="956520"/>
            <a:ext cx="109724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600" spc="-1" strike="noStrike">
                <a:solidFill>
                  <a:srgbClr val="767171"/>
                </a:solidFill>
                <a:latin typeface="Bahnschrift Light SemiCondensed"/>
              </a:rPr>
              <a:t>Intelectual que não consegue realizar um </a:t>
            </a:r>
            <a:endParaRPr b="0" lang="pt-BR" sz="3600" spc="-1" strike="noStrike">
              <a:solidFill>
                <a:srgbClr val="000000"/>
              </a:solidFill>
              <a:latin typeface="Calibri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600" spc="-1" strike="noStrike">
                <a:solidFill>
                  <a:srgbClr val="767171"/>
                </a:solidFill>
                <a:latin typeface="Bahnschrift Light SemiCondensed"/>
              </a:rPr>
              <a:t>trabalho prático com sucesso</a:t>
            </a:r>
            <a:endParaRPr b="0" lang="pt-BR" sz="3600" spc="-1" strike="noStrike">
              <a:solidFill>
                <a:srgbClr val="000000"/>
              </a:solidFill>
              <a:latin typeface="Calibri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4400" spc="-1" strike="noStrike">
                <a:solidFill>
                  <a:srgbClr val="008080"/>
                </a:solidFill>
                <a:latin typeface="Bahnschrift Light SemiCondensed"/>
              </a:rPr>
              <a:t>X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600" spc="-1" strike="noStrike">
                <a:solidFill>
                  <a:srgbClr val="767171"/>
                </a:solidFill>
                <a:latin typeface="Bahnschrift Light SemiCondensed"/>
              </a:rPr>
              <a:t>Entusiasta que não domina os conhecimentos e as habilidades para realizar um trabalho de qualidade</a:t>
            </a:r>
            <a:endParaRPr b="0" lang="pt-BR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7" dur="indefinite" restart="never" nodeType="tmRoot">
          <p:childTnLst>
            <p:seq>
              <p:cTn id="188" dur="indefinite" nodeType="mainSeq">
                <p:childTnLst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193" dur="500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196" dur="500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/>
          </p:nvPr>
        </p:nvSpPr>
        <p:spPr>
          <a:xfrm>
            <a:off x="6006960" y="1400400"/>
            <a:ext cx="55040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4000" spc="-1" strike="noStrike">
                <a:solidFill>
                  <a:srgbClr val="008080"/>
                </a:solidFill>
                <a:latin typeface="Bahnschrift Light SemiCondensed"/>
              </a:rPr>
              <a:t>A solução é a combinação de fatores </a:t>
            </a:r>
            <a:r>
              <a:rPr b="1" lang="pt-BR" sz="5500" spc="-1" strike="noStrike">
                <a:solidFill>
                  <a:srgbClr val="008080"/>
                </a:solidFill>
                <a:latin typeface="Bahnschrift Light SemiCondensed"/>
              </a:rPr>
              <a:t>técnicos </a:t>
            </a:r>
            <a:r>
              <a:rPr b="1" lang="pt-BR" sz="4000" spc="-1" strike="noStrike">
                <a:solidFill>
                  <a:srgbClr val="008080"/>
                </a:solidFill>
                <a:latin typeface="Bahnschrift Light SemiCondensed"/>
              </a:rPr>
              <a:t>e</a:t>
            </a:r>
            <a:r>
              <a:rPr b="1" lang="pt-BR" sz="5500" spc="-1" strike="noStrike">
                <a:solidFill>
                  <a:srgbClr val="008080"/>
                </a:solidFill>
                <a:latin typeface="Bahnschrift Light SemiCondensed"/>
              </a:rPr>
              <a:t> comportamentais</a:t>
            </a:r>
            <a:endParaRPr b="0" lang="pt-BR" sz="55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3" name="Imagem 4" descr="Uma imagem contendo caixa, tijolo&#10;&#10;Descrição gerada automaticamente"/>
          <p:cNvPicPr/>
          <p:nvPr/>
        </p:nvPicPr>
        <p:blipFill>
          <a:blip r:embed="rId1"/>
          <a:stretch/>
        </p:blipFill>
        <p:spPr>
          <a:xfrm>
            <a:off x="741960" y="1400400"/>
            <a:ext cx="5227920" cy="5023800"/>
          </a:xfrm>
          <a:prstGeom prst="rect">
            <a:avLst/>
          </a:prstGeom>
          <a:ln w="0">
            <a:noFill/>
          </a:ln>
        </p:spPr>
      </p:pic>
      <p:sp>
        <p:nvSpPr>
          <p:cNvPr id="184" name="Retângulo: Cantos Arredondados 2"/>
          <p:cNvSpPr/>
          <p:nvPr/>
        </p:nvSpPr>
        <p:spPr>
          <a:xfrm rot="21389400">
            <a:off x="3249360" y="3988800"/>
            <a:ext cx="1309680" cy="1234800"/>
          </a:xfrm>
          <a:prstGeom prst="roundRect">
            <a:avLst>
              <a:gd name="adj" fmla="val 16667"/>
            </a:avLst>
          </a:prstGeom>
          <a:solidFill>
            <a:srgbClr val="714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5" name="CaixaDeTexto 5"/>
          <p:cNvSpPr/>
          <p:nvPr/>
        </p:nvSpPr>
        <p:spPr>
          <a:xfrm>
            <a:off x="3627000" y="3774960"/>
            <a:ext cx="55476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9600" spc="-1" strike="noStrike">
                <a:solidFill>
                  <a:srgbClr val="ffffff"/>
                </a:solidFill>
                <a:latin typeface="Britannic Bold"/>
              </a:rPr>
              <a:t>!</a:t>
            </a:r>
            <a:endParaRPr b="0" lang="pt-BR" sz="9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09000" y="1456560"/>
            <a:ext cx="1158192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pt-BR" sz="3600" spc="-1" strike="noStrike">
                <a:solidFill>
                  <a:srgbClr val="404040"/>
                </a:solidFill>
                <a:latin typeface="Calibri Light"/>
              </a:rPr>
              <a:t>Diferentes utilizações do termo carreira: </a:t>
            </a:r>
            <a:endParaRPr b="0" lang="pt-BR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Título 1"/>
          <p:cNvSpPr/>
          <p:nvPr/>
        </p:nvSpPr>
        <p:spPr>
          <a:xfrm>
            <a:off x="493200" y="431280"/>
            <a:ext cx="1097244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cc3300"/>
                </a:solidFill>
                <a:latin typeface="Bahnschrift"/>
              </a:rPr>
              <a:t>Definição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Retângulo 5"/>
          <p:cNvSpPr/>
          <p:nvPr/>
        </p:nvSpPr>
        <p:spPr>
          <a:xfrm>
            <a:off x="1657080" y="2501280"/>
            <a:ext cx="9363600" cy="22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404040"/>
                </a:solidFill>
                <a:latin typeface="Calibri"/>
              </a:rPr>
              <a:t>Formação – </a:t>
            </a:r>
            <a:r>
              <a:rPr b="0" lang="pt-BR" sz="2800" spc="-1" strike="noStrike">
                <a:solidFill>
                  <a:srgbClr val="404040"/>
                </a:solidFill>
                <a:latin typeface="Calibri"/>
              </a:rPr>
              <a:t>Carreira militar, saúde, educação, etc.  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404040"/>
                </a:solidFill>
                <a:latin typeface="Calibri"/>
              </a:rPr>
              <a:t>Ramo – </a:t>
            </a:r>
            <a:r>
              <a:rPr b="0" lang="pt-BR" sz="2800" spc="-1" strike="noStrike">
                <a:solidFill>
                  <a:srgbClr val="404040"/>
                </a:solidFill>
                <a:latin typeface="Calibri"/>
              </a:rPr>
              <a:t>Finanças, RH, Vendas, etc.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404040"/>
                </a:solidFill>
                <a:latin typeface="Calibri"/>
              </a:rPr>
              <a:t>Trajetória – </a:t>
            </a:r>
            <a:r>
              <a:rPr b="0" lang="pt-BR" sz="2800" spc="-1" strike="noStrike">
                <a:solidFill>
                  <a:srgbClr val="404040"/>
                </a:solidFill>
                <a:latin typeface="Calibri"/>
              </a:rPr>
              <a:t>Empresas por onde passou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404040"/>
                </a:solidFill>
                <a:latin typeface="Calibri"/>
              </a:rPr>
              <a:t>Mercado – </a:t>
            </a:r>
            <a:r>
              <a:rPr b="0" lang="pt-BR" sz="2800" spc="-1" strike="noStrike">
                <a:solidFill>
                  <a:srgbClr val="404040"/>
                </a:solidFill>
                <a:latin typeface="Calibri"/>
              </a:rPr>
              <a:t>Indústria, Varejo, Finanças, etc.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404040"/>
                </a:solidFill>
                <a:latin typeface="Calibri"/>
              </a:rPr>
              <a:t>Sucessão – </a:t>
            </a:r>
            <a:r>
              <a:rPr b="0" lang="pt-BR" sz="2800" spc="-1" strike="noStrike">
                <a:solidFill>
                  <a:srgbClr val="404040"/>
                </a:solidFill>
                <a:latin typeface="Calibri"/>
              </a:rPr>
              <a:t>Progressão de posições (estágio, analista, gestor..)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" dur="indefinite" restart="never" nodeType="tmRoot">
          <p:childTnLst>
            <p:seq>
              <p:cTn id="11" dur="indefinite" nodeType="mainSeq">
                <p:childTnLst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557640"/>
            <a:ext cx="109724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pt-BR" sz="4000" spc="-1" strike="noStrike">
                <a:solidFill>
                  <a:srgbClr val="cc3300"/>
                </a:solidFill>
                <a:latin typeface="Bahnschrift"/>
              </a:rPr>
              <a:t>Desempenho</a:t>
            </a:r>
            <a:endParaRPr b="0" lang="pt-B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Título 1"/>
          <p:cNvSpPr/>
          <p:nvPr/>
        </p:nvSpPr>
        <p:spPr>
          <a:xfrm>
            <a:off x="1415880" y="170064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3b3838"/>
                </a:solidFill>
                <a:latin typeface="Calibri Light"/>
              </a:rPr>
              <a:t>Estrutura organizacional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Retângulo 4"/>
          <p:cNvSpPr/>
          <p:nvPr/>
        </p:nvSpPr>
        <p:spPr>
          <a:xfrm>
            <a:off x="3625560" y="3134880"/>
            <a:ext cx="6095520" cy="21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4400" spc="-1" strike="noStrike">
                <a:solidFill>
                  <a:srgbClr val="3b3838"/>
                </a:solidFill>
                <a:latin typeface="Calibri Light"/>
              </a:rPr>
              <a:t>-Operacional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4400" spc="-1" strike="noStrike">
                <a:solidFill>
                  <a:srgbClr val="3b3838"/>
                </a:solidFill>
                <a:latin typeface="Calibri Light"/>
              </a:rPr>
              <a:t>-Tático e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4400" spc="-1" strike="noStrike">
                <a:solidFill>
                  <a:srgbClr val="3b3838"/>
                </a:solidFill>
                <a:latin typeface="Calibri Light"/>
              </a:rPr>
              <a:t>-Estratégico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7" dur="indefinite" restart="never" nodeType="tmRoot">
          <p:childTnLst>
            <p:seq>
              <p:cTn id="198" dur="indefinite" nodeType="mainSeq">
                <p:childTnLst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m 5" descr=""/>
          <p:cNvPicPr/>
          <p:nvPr/>
        </p:nvPicPr>
        <p:blipFill>
          <a:blip r:embed="rId1"/>
          <a:stretch/>
        </p:blipFill>
        <p:spPr>
          <a:xfrm>
            <a:off x="1458720" y="168480"/>
            <a:ext cx="8786880" cy="5995800"/>
          </a:xfrm>
          <a:prstGeom prst="rect">
            <a:avLst/>
          </a:prstGeom>
          <a:ln w="0">
            <a:noFill/>
          </a:ln>
        </p:spPr>
      </p:pic>
      <p:pic>
        <p:nvPicPr>
          <p:cNvPr id="190" name="Imagem 6" descr=""/>
          <p:cNvPicPr/>
          <p:nvPr/>
        </p:nvPicPr>
        <p:blipFill>
          <a:blip r:embed="rId2"/>
          <a:srcRect l="21056" t="38440" r="25782" b="38440"/>
          <a:stretch/>
        </p:blipFill>
        <p:spPr>
          <a:xfrm rot="5400000">
            <a:off x="563040" y="3268440"/>
            <a:ext cx="2061720" cy="503640"/>
          </a:xfrm>
          <a:prstGeom prst="rect">
            <a:avLst/>
          </a:prstGeom>
          <a:ln w="0">
            <a:noFill/>
          </a:ln>
        </p:spPr>
      </p:pic>
      <p:pic>
        <p:nvPicPr>
          <p:cNvPr id="191" name="Imagem 7" descr=""/>
          <p:cNvPicPr/>
          <p:nvPr/>
        </p:nvPicPr>
        <p:blipFill>
          <a:blip r:embed="rId3"/>
          <a:srcRect l="21056" t="38440" r="25782" b="38440"/>
          <a:stretch/>
        </p:blipFill>
        <p:spPr>
          <a:xfrm rot="10800000">
            <a:off x="2310120" y="5587200"/>
            <a:ext cx="2362680" cy="577440"/>
          </a:xfrm>
          <a:prstGeom prst="rect">
            <a:avLst/>
          </a:prstGeom>
          <a:ln w="0">
            <a:noFill/>
          </a:ln>
        </p:spPr>
      </p:pic>
      <p:sp>
        <p:nvSpPr>
          <p:cNvPr id="192" name="CaixaDeTexto 8"/>
          <p:cNvSpPr/>
          <p:nvPr/>
        </p:nvSpPr>
        <p:spPr>
          <a:xfrm rot="16200000">
            <a:off x="643680" y="3558240"/>
            <a:ext cx="1021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2060"/>
                </a:solidFill>
                <a:latin typeface="Bahnschrift Light"/>
              </a:rPr>
              <a:t>Vertical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CaixaDeTexto 9"/>
          <p:cNvSpPr/>
          <p:nvPr/>
        </p:nvSpPr>
        <p:spPr>
          <a:xfrm>
            <a:off x="2140200" y="6022080"/>
            <a:ext cx="1825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2060"/>
                </a:solidFill>
                <a:latin typeface="Bahnschrift Light"/>
              </a:rPr>
              <a:t>Horizontal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5" dur="indefinite" restart="never" nodeType="tmRoot">
          <p:childTnLst>
            <p:seq>
              <p:cTn id="206" dur="indefinite" nodeType="mainSeq">
                <p:childTnLst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074600" y="27612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pt-BR" sz="3600" spc="-1" strike="noStrike">
                <a:solidFill>
                  <a:srgbClr val="0070c0"/>
                </a:solidFill>
                <a:latin typeface="Bahnschrift Light"/>
              </a:rPr>
              <a:t>Crescimento Vertical</a:t>
            </a:r>
            <a:endParaRPr b="0" lang="pt-BR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1747800" y="1690560"/>
            <a:ext cx="1044360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Bahnschrift Light"/>
              </a:rPr>
              <a:t>Auxiliar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Bahnschrift Light"/>
              </a:rPr>
              <a:t>Assistente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Bahnschrift Light"/>
              </a:rPr>
              <a:t>Analista(júnior, pleno e sênior)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Bahnschrift Light"/>
              </a:rPr>
              <a:t>Especialista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Bahnschrift Light"/>
              </a:rPr>
              <a:t>Supervisor/Coordenador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pt-BR" sz="3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Bahnschrift Light"/>
              </a:rPr>
              <a:t>Gerente(júnior, pleno e sênior)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Bahnschrift Light"/>
              </a:rPr>
              <a:t>Diretor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Bahnschrift Light"/>
              </a:rPr>
              <a:t>Vice Presidente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Bahnschrift Light"/>
              </a:rPr>
              <a:t>Presidente 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Bahnschrift Light"/>
              </a:rPr>
              <a:t>C level´s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Retângulo 5"/>
          <p:cNvSpPr/>
          <p:nvPr/>
        </p:nvSpPr>
        <p:spPr>
          <a:xfrm rot="1995000">
            <a:off x="6658200" y="3882600"/>
            <a:ext cx="668520" cy="709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197" name="Agrupar 9"/>
          <p:cNvGrpSpPr/>
          <p:nvPr/>
        </p:nvGrpSpPr>
        <p:grpSpPr>
          <a:xfrm>
            <a:off x="6948360" y="-1063800"/>
            <a:ext cx="5529600" cy="5717160"/>
            <a:chOff x="6948360" y="-1063800"/>
            <a:chExt cx="5529600" cy="5717160"/>
          </a:xfrm>
        </p:grpSpPr>
        <p:pic>
          <p:nvPicPr>
            <p:cNvPr id="198" name="Imagem 4" descr="Homem de terno e gravata&#10;&#10;Descrição gerada automaticamente"/>
            <p:cNvPicPr/>
            <p:nvPr/>
          </p:nvPicPr>
          <p:blipFill>
            <a:blip r:embed="rId1"/>
            <a:srcRect l="50002" t="0" r="674" b="20970"/>
            <a:stretch/>
          </p:blipFill>
          <p:spPr>
            <a:xfrm flipH="1">
              <a:off x="6948360" y="-1063800"/>
              <a:ext cx="5223240" cy="5419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9" name="Retângulo 8"/>
            <p:cNvSpPr/>
            <p:nvPr/>
          </p:nvSpPr>
          <p:spPr>
            <a:xfrm rot="19453800">
              <a:off x="11592000" y="3661560"/>
              <a:ext cx="696960" cy="87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7" dur="indefinite" restart="never" nodeType="tmRoot">
          <p:childTnLst>
            <p:seq>
              <p:cTn id="218" dur="indefinite" nodeType="mainSeq">
                <p:childTnLst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/>
          </p:nvPr>
        </p:nvSpPr>
        <p:spPr>
          <a:xfrm>
            <a:off x="638640" y="744120"/>
            <a:ext cx="1076616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600" spc="-1" strike="noStrike">
                <a:solidFill>
                  <a:srgbClr val="3b3838"/>
                </a:solidFill>
                <a:latin typeface="Bahnschrift Light SemiCondensed"/>
              </a:rPr>
              <a:t>As pessoas se desenvolvem quando lidam com atribuições e responsabilidades de maior complexidade.</a:t>
            </a:r>
            <a:endParaRPr b="0" lang="pt-BR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1" name="Imagem 5" descr="Uma imagem contendo escova&#10;&#10;Descrição gerada automaticamente"/>
          <p:cNvPicPr/>
          <p:nvPr/>
        </p:nvPicPr>
        <p:blipFill>
          <a:blip r:embed="rId1"/>
          <a:srcRect l="50000" t="72788" r="0" b="9009"/>
          <a:stretch/>
        </p:blipFill>
        <p:spPr>
          <a:xfrm>
            <a:off x="0" y="2189880"/>
            <a:ext cx="12191760" cy="2574360"/>
          </a:xfrm>
          <a:prstGeom prst="rect">
            <a:avLst/>
          </a:prstGeom>
          <a:ln w="0">
            <a:noFill/>
          </a:ln>
        </p:spPr>
      </p:pic>
      <p:sp>
        <p:nvSpPr>
          <p:cNvPr id="202" name="Retângulo 3"/>
          <p:cNvSpPr/>
          <p:nvPr/>
        </p:nvSpPr>
        <p:spPr>
          <a:xfrm>
            <a:off x="1626480" y="2690280"/>
            <a:ext cx="7935840" cy="19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pt-BR" sz="3000" spc="-1" strike="noStrike">
                <a:solidFill>
                  <a:srgbClr val="3b3838"/>
                </a:solidFill>
                <a:latin typeface="Bahnschrift Light SemiCondensed"/>
              </a:rPr>
              <a:t>Ansiedade de crescimento faz com que etapas sejam queimadas e GAP´s de conhecimentos se tornem grandes problemas de carreira.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5" dur="indefinite" restart="never" nodeType="tmRoot">
          <p:childTnLst>
            <p:seq>
              <p:cTn id="226" dur="indefinite" nodeType="mainSeq">
                <p:childTnLst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1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2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3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m 4" descr=""/>
          <p:cNvPicPr/>
          <p:nvPr/>
        </p:nvPicPr>
        <p:blipFill>
          <a:blip r:embed="rId1"/>
          <a:srcRect l="0" t="49995" r="73539" b="0"/>
          <a:stretch/>
        </p:blipFill>
        <p:spPr>
          <a:xfrm>
            <a:off x="882360" y="3771720"/>
            <a:ext cx="2901240" cy="3085920"/>
          </a:xfrm>
          <a:prstGeom prst="rect">
            <a:avLst/>
          </a:prstGeom>
          <a:ln w="0">
            <a:noFill/>
          </a:ln>
        </p:spPr>
      </p:pic>
      <p:sp>
        <p:nvSpPr>
          <p:cNvPr id="204" name="Retângulo 5"/>
          <p:cNvSpPr/>
          <p:nvPr/>
        </p:nvSpPr>
        <p:spPr>
          <a:xfrm>
            <a:off x="3612240" y="696240"/>
            <a:ext cx="7696800" cy="39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Bahnschrift Light"/>
              </a:rPr>
              <a:t>Maurício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Bahnschrift Light"/>
              </a:rPr>
              <a:t>31 anos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Bahnschrift Light"/>
              </a:rPr>
              <a:t>Gerente de vendas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Bahnschrift Light"/>
              </a:rPr>
              <a:t>Conhece os produtos da empresa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Bahnschrift Light"/>
              </a:rPr>
              <a:t>É articulado e já ganhou alguns prêmios de vendas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2400" spc="-1" strike="noStrike" u="sng">
                <a:solidFill>
                  <a:srgbClr val="000000"/>
                </a:solidFill>
                <a:uFillTx/>
                <a:latin typeface="Bahnschrift Light"/>
              </a:rPr>
              <a:t>Situação:</a:t>
            </a:r>
            <a:r>
              <a:rPr b="0" lang="pt-BR" sz="2400" spc="-1" strike="noStrike">
                <a:solidFill>
                  <a:srgbClr val="000000"/>
                </a:solidFill>
                <a:latin typeface="Bahnschrift Light"/>
              </a:rPr>
              <a:t> Acabou de ser promovido, mas não está pronto para a posição.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tângulo 3"/>
          <p:cNvSpPr/>
          <p:nvPr/>
        </p:nvSpPr>
        <p:spPr>
          <a:xfrm>
            <a:off x="1409760" y="1432800"/>
            <a:ext cx="9658080" cy="22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006666"/>
                </a:solidFill>
                <a:latin typeface="Bahnschrift Light"/>
                <a:ea typeface="Calibri"/>
              </a:rPr>
              <a:t>Possíveis causas: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Bahnschrift Light"/>
                <a:ea typeface="Calibri"/>
              </a:rPr>
              <a:t>-Falta de habilidades técnicas e comportamentais; 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Bahnschrift Light"/>
                <a:ea typeface="Calibri"/>
              </a:rPr>
              <a:t>-Virada de chave para a posição de liderança - nem sempre quem é bom executor é bom líder. 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tângulo 4"/>
          <p:cNvSpPr/>
          <p:nvPr/>
        </p:nvSpPr>
        <p:spPr>
          <a:xfrm>
            <a:off x="2579040" y="596520"/>
            <a:ext cx="9082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pt-BR" sz="3200" spc="-1" strike="noStrike">
                <a:solidFill>
                  <a:srgbClr val="008080"/>
                </a:solidFill>
                <a:latin typeface="Bahnschrift Light"/>
              </a:rPr>
              <a:t>Nem sempre o bom executor será um bom líder. 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Retângulo 5"/>
          <p:cNvSpPr/>
          <p:nvPr/>
        </p:nvSpPr>
        <p:spPr>
          <a:xfrm>
            <a:off x="1108440" y="1773720"/>
            <a:ext cx="8911440" cy="20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Bahnschrift Light"/>
              </a:rPr>
              <a:t>Como lidar com a situação: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000000"/>
                </a:solidFill>
                <a:latin typeface="Bahnschrift Light"/>
              </a:rPr>
              <a:t>1.</a:t>
            </a:r>
            <a:r>
              <a:rPr b="1" lang="pt-BR" sz="2400" spc="-1" strike="noStrike">
                <a:solidFill>
                  <a:srgbClr val="000000"/>
                </a:solidFill>
                <a:latin typeface="Bahnschrift Light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Bahnschrift Light"/>
              </a:rPr>
              <a:t>Desenvolva o autoconhecimento, seja coerente entre sua vontade e seu atual preparo.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8" name="Imagem 9" descr=""/>
          <p:cNvPicPr/>
          <p:nvPr/>
        </p:nvPicPr>
        <p:blipFill>
          <a:blip r:embed="rId1"/>
          <a:stretch/>
        </p:blipFill>
        <p:spPr>
          <a:xfrm>
            <a:off x="1886040" y="2950920"/>
            <a:ext cx="6533640" cy="435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4" dur="indefinite" restart="never" nodeType="tmRoot">
          <p:childTnLst>
            <p:seq>
              <p:cTn id="235" dur="indefinite" nodeType="mainSeq">
                <p:childTnLst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4"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24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tângulo 5"/>
          <p:cNvSpPr/>
          <p:nvPr/>
        </p:nvSpPr>
        <p:spPr>
          <a:xfrm>
            <a:off x="925560" y="1104840"/>
            <a:ext cx="10485000" cy="38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Bahnschrift Light"/>
              </a:rPr>
              <a:t>Como lidar com a situação: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000000"/>
                </a:solidFill>
                <a:latin typeface="Bahnschrift Light"/>
              </a:rPr>
              <a:t>2. </a:t>
            </a:r>
            <a:r>
              <a:rPr b="0" lang="pt-BR" sz="2400" spc="-1" strike="noStrike">
                <a:solidFill>
                  <a:srgbClr val="000000"/>
                </a:solidFill>
                <a:latin typeface="Bahnschrift Light"/>
              </a:rPr>
              <a:t>Antecipar o plano de carreira, independente do quanto a empresa te direciona ou incentiva.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6666"/>
                </a:solidFill>
                <a:latin typeface="Bahnschrift Light"/>
              </a:rPr>
              <a:t>-Que competências (técnicas e comportamentais) preciso para ser gestor?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6666"/>
                </a:solidFill>
                <a:latin typeface="Bahnschrift Light"/>
              </a:rPr>
              <a:t>-O que muda com a nova atuação? (Se gosto de ser executor vou gostar de passar a fazer planejamento e gestão de pessoas na maior parte do tempo?). 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6" dur="indefinite" restart="never" nodeType="tmRoot">
          <p:childTnLst>
            <p:seq>
              <p:cTn id="247" dur="indefinite" nodeType="mainSeq">
                <p:childTnLst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tângulo 5"/>
          <p:cNvSpPr/>
          <p:nvPr/>
        </p:nvSpPr>
        <p:spPr>
          <a:xfrm>
            <a:off x="1161720" y="1343880"/>
            <a:ext cx="8911440" cy="16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Bahnschrift Light"/>
              </a:rPr>
              <a:t>Como lidar com a situação: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000000"/>
                </a:solidFill>
                <a:latin typeface="Bahnschrift Light"/>
              </a:rPr>
              <a:t>3. </a:t>
            </a:r>
            <a:r>
              <a:rPr b="0" lang="pt-BR" sz="2400" spc="-1" strike="noStrike">
                <a:solidFill>
                  <a:srgbClr val="000000"/>
                </a:solidFill>
                <a:latin typeface="Bahnschrift Light"/>
              </a:rPr>
              <a:t>Busque recursos para desenvolver as competências-chave que identificou, e monte um plano de ação.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11" name="Agrupar 6"/>
          <p:cNvGrpSpPr/>
          <p:nvPr/>
        </p:nvGrpSpPr>
        <p:grpSpPr>
          <a:xfrm>
            <a:off x="0" y="2914200"/>
            <a:ext cx="6812640" cy="6048000"/>
            <a:chOff x="0" y="2914200"/>
            <a:chExt cx="6812640" cy="6048000"/>
          </a:xfrm>
        </p:grpSpPr>
        <p:pic>
          <p:nvPicPr>
            <p:cNvPr id="212" name="Imagem 2" descr=""/>
            <p:cNvPicPr/>
            <p:nvPr/>
          </p:nvPicPr>
          <p:blipFill>
            <a:blip r:embed="rId1"/>
            <a:srcRect l="0" t="0" r="18628" b="12561"/>
            <a:stretch/>
          </p:blipFill>
          <p:spPr>
            <a:xfrm rot="16828200">
              <a:off x="884880" y="2939760"/>
              <a:ext cx="5042160" cy="5996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3" name="Retângulo 3"/>
            <p:cNvSpPr/>
            <p:nvPr/>
          </p:nvSpPr>
          <p:spPr>
            <a:xfrm>
              <a:off x="6355440" y="3850200"/>
              <a:ext cx="456840" cy="2189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aixaDeTexto 3"/>
          <p:cNvSpPr/>
          <p:nvPr/>
        </p:nvSpPr>
        <p:spPr>
          <a:xfrm>
            <a:off x="2703240" y="758880"/>
            <a:ext cx="80769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lang="pt-BR" sz="3600" spc="-1" strike="noStrike">
                <a:solidFill>
                  <a:srgbClr val="3b3838"/>
                </a:solidFill>
                <a:latin typeface="Bahnschrift Light SemiCondensed"/>
              </a:rPr>
              <a:t>Qualquer movimento profissional deve ser analisado de forma estratégica.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Imagem 6" descr="Uma imagem contendo escova&#10;&#10;Descrição gerada automaticamente"/>
          <p:cNvPicPr/>
          <p:nvPr/>
        </p:nvPicPr>
        <p:blipFill>
          <a:blip r:embed="rId1"/>
          <a:srcRect l="1831" t="39964" r="48829" b="40406"/>
          <a:stretch/>
        </p:blipFill>
        <p:spPr>
          <a:xfrm>
            <a:off x="0" y="2358360"/>
            <a:ext cx="12191760" cy="2275560"/>
          </a:xfrm>
          <a:prstGeom prst="rect">
            <a:avLst/>
          </a:prstGeom>
          <a:ln w="0">
            <a:noFill/>
          </a:ln>
        </p:spPr>
      </p:pic>
      <p:sp>
        <p:nvSpPr>
          <p:cNvPr id="216" name="CaixaDeTexto 4"/>
          <p:cNvSpPr/>
          <p:nvPr/>
        </p:nvSpPr>
        <p:spPr>
          <a:xfrm>
            <a:off x="3027960" y="2958120"/>
            <a:ext cx="77518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3b3838"/>
                </a:solidFill>
                <a:latin typeface="Bahnschrift Light SemiCondensed"/>
              </a:rPr>
              <a:t>E estratégico não é sinônimo de movimentação vertical.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4" dur="indefinite" restart="never" nodeType="tmRoot">
          <p:childTnLst>
            <p:seq>
              <p:cTn id="255" dur="indefinite" nodeType="mainSeq">
                <p:childTnLst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nodeType="click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0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1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6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m 4" descr=""/>
          <p:cNvPicPr/>
          <p:nvPr/>
        </p:nvPicPr>
        <p:blipFill>
          <a:blip r:embed="rId1">
            <a:alphaModFix amt="70000"/>
          </a:blip>
          <a:srcRect l="36708" t="0" r="1051" b="0"/>
          <a:stretch/>
        </p:blipFill>
        <p:spPr>
          <a:xfrm rot="10800000">
            <a:off x="159120" y="288720"/>
            <a:ext cx="5936760" cy="536580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1"/>
          <p:cNvSpPr>
            <a:spLocks noGrp="1"/>
          </p:cNvSpPr>
          <p:nvPr>
            <p:ph/>
          </p:nvPr>
        </p:nvSpPr>
        <p:spPr>
          <a:xfrm>
            <a:off x="2013120" y="2000160"/>
            <a:ext cx="9263880" cy="3461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500" spc="-1" strike="noStrike">
                <a:solidFill>
                  <a:srgbClr val="000000"/>
                </a:solidFill>
                <a:latin typeface="Bahnschrift Light"/>
              </a:rPr>
              <a:t>“</a:t>
            </a:r>
            <a:r>
              <a:rPr b="0" lang="pt-BR" sz="3600" spc="-1" strike="noStrike">
                <a:solidFill>
                  <a:srgbClr val="000000"/>
                </a:solidFill>
                <a:latin typeface="Bahnschrift Light"/>
              </a:rPr>
              <a:t>Carreira</a:t>
            </a:r>
            <a:r>
              <a:rPr b="0" lang="pt-BR" sz="3500" spc="-1" strike="noStrike">
                <a:solidFill>
                  <a:srgbClr val="000000"/>
                </a:solidFill>
                <a:latin typeface="Bahnschrift Light"/>
              </a:rPr>
              <a:t> é uma sucessão ou sequência de cargos ocupados por uma pessoa ao longo de sua vida profissional.” </a:t>
            </a:r>
            <a:endParaRPr b="0" lang="pt-BR" sz="35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000000"/>
                </a:solidFill>
                <a:latin typeface="Bahnschrift Light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Bahnschrift Light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Bahnschrift Light"/>
              </a:rPr>
              <a:t>	</a:t>
            </a:r>
            <a:r>
              <a:rPr b="0" lang="pt-BR" sz="2800" spc="-1" strike="noStrike">
                <a:solidFill>
                  <a:srgbClr val="000000"/>
                </a:solidFill>
                <a:latin typeface="Bahnschrift Light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Bahnschrift Light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Bahnschrift Light"/>
              </a:rPr>
              <a:t>CHIAVENATO (2005)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m 3" descr="Uma imagem contendo escova&#10;&#10;Descrição gerada automaticamente"/>
          <p:cNvPicPr/>
          <p:nvPr/>
        </p:nvPicPr>
        <p:blipFill>
          <a:blip r:embed="rId1"/>
          <a:srcRect l="2131" t="60704" r="50000" b="17059"/>
          <a:stretch/>
        </p:blipFill>
        <p:spPr>
          <a:xfrm>
            <a:off x="-131400" y="-500040"/>
            <a:ext cx="5335560" cy="4582800"/>
          </a:xfrm>
          <a:prstGeom prst="rect">
            <a:avLst/>
          </a:prstGeom>
          <a:ln w="0">
            <a:noFill/>
          </a:ln>
        </p:spPr>
      </p:pic>
      <p:pic>
        <p:nvPicPr>
          <p:cNvPr id="218" name="Imagem 5" descr="Uma imagem contendo escova&#10;&#10;Descrição gerada automaticamente"/>
          <p:cNvPicPr/>
          <p:nvPr/>
        </p:nvPicPr>
        <p:blipFill>
          <a:blip r:embed="rId2"/>
          <a:srcRect l="2131" t="64082" r="50000" b="15439"/>
          <a:stretch/>
        </p:blipFill>
        <p:spPr>
          <a:xfrm>
            <a:off x="-108360" y="3429000"/>
            <a:ext cx="5288760" cy="3980160"/>
          </a:xfrm>
          <a:prstGeom prst="rect">
            <a:avLst/>
          </a:prstGeom>
          <a:ln w="0">
            <a:noFill/>
          </a:ln>
        </p:spPr>
      </p:pic>
      <p:pic>
        <p:nvPicPr>
          <p:cNvPr id="219" name="Imagem 6" descr="Uma imagem contendo escova&#10;&#10;Descrição gerada automaticamente"/>
          <p:cNvPicPr/>
          <p:nvPr/>
        </p:nvPicPr>
        <p:blipFill>
          <a:blip r:embed="rId3"/>
          <a:srcRect l="2132" t="60702" r="50000" b="16331"/>
          <a:stretch/>
        </p:blipFill>
        <p:spPr>
          <a:xfrm>
            <a:off x="4916880" y="-419040"/>
            <a:ext cx="5288760" cy="4501800"/>
          </a:xfrm>
          <a:prstGeom prst="rect">
            <a:avLst/>
          </a:prstGeom>
          <a:ln w="0">
            <a:noFill/>
          </a:ln>
        </p:spPr>
      </p:pic>
      <p:pic>
        <p:nvPicPr>
          <p:cNvPr id="220" name="Imagem 7" descr="Uma imagem contendo escova&#10;&#10;Descrição gerada automaticamente"/>
          <p:cNvPicPr/>
          <p:nvPr/>
        </p:nvPicPr>
        <p:blipFill>
          <a:blip r:embed="rId4"/>
          <a:srcRect l="2132" t="64340" r="50000" b="15437"/>
          <a:stretch/>
        </p:blipFill>
        <p:spPr>
          <a:xfrm>
            <a:off x="4681080" y="3429000"/>
            <a:ext cx="5524560" cy="4246920"/>
          </a:xfrm>
          <a:prstGeom prst="rect">
            <a:avLst/>
          </a:prstGeom>
          <a:ln w="0">
            <a:noFill/>
          </a:ln>
        </p:spPr>
      </p:pic>
      <p:sp>
        <p:nvSpPr>
          <p:cNvPr id="221" name="CaixaDeTexto 8"/>
          <p:cNvSpPr/>
          <p:nvPr/>
        </p:nvSpPr>
        <p:spPr>
          <a:xfrm>
            <a:off x="5456880" y="145080"/>
            <a:ext cx="6696360" cy="12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</a:pPr>
            <a:r>
              <a:rPr b="0" i="1" lang="pt-BR" sz="1600" spc="-1" strike="noStrike">
                <a:solidFill>
                  <a:srgbClr val="3b3838"/>
                </a:solidFill>
                <a:latin typeface="Calibri"/>
              </a:rPr>
              <a:t>Estágios de 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i="1" lang="pt-BR" sz="1600" spc="-1" strike="noStrike">
                <a:solidFill>
                  <a:srgbClr val="3b3838"/>
                </a:solidFill>
                <a:latin typeface="Calibri"/>
              </a:rPr>
              <a:t>desenvolvimento 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pt-BR" sz="1400" spc="-1" strike="noStrike">
                <a:solidFill>
                  <a:srgbClr val="3b3838"/>
                </a:solidFill>
                <a:latin typeface="Calibri"/>
              </a:rPr>
              <a:t>Dalton e Thompson 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pt-BR" sz="1400" spc="-1" strike="noStrike">
                <a:solidFill>
                  <a:srgbClr val="3b3838"/>
                </a:solidFill>
                <a:latin typeface="Calibri"/>
              </a:rPr>
              <a:t>(1977 e 1993)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Retângulo 9"/>
          <p:cNvSpPr/>
          <p:nvPr/>
        </p:nvSpPr>
        <p:spPr>
          <a:xfrm>
            <a:off x="1531440" y="1186560"/>
            <a:ext cx="335232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Desenvolve atividades estruturadas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Autonomia para inovar em parâmetros preestabelecidos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Necessita de supervisão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Retângulo 10"/>
          <p:cNvSpPr/>
          <p:nvPr/>
        </p:nvSpPr>
        <p:spPr>
          <a:xfrm>
            <a:off x="6382440" y="1109880"/>
            <a:ext cx="354312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Independente, sem supervisão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Pronto para assumir a responsabilidade por projetos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Profundidade em sua área técnica ou funcional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Credibilidade e reputação por sua atuação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Retângulo 11"/>
          <p:cNvSpPr/>
          <p:nvPr/>
        </p:nvSpPr>
        <p:spPr>
          <a:xfrm>
            <a:off x="1208160" y="4349880"/>
            <a:ext cx="370836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Desenvolve outras pessoas,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Lidera grupos (técnica e administrativa)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Supervisão de projetos e pessoas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Referência técnica e/ou funcional.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Retângulo 12"/>
          <p:cNvSpPr/>
          <p:nvPr/>
        </p:nvSpPr>
        <p:spPr>
          <a:xfrm>
            <a:off x="6095880" y="4187520"/>
            <a:ext cx="369432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Direção estratégica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Exercita poder formal e informal nas decisões dentro e fora da organização(obter recursos, aprovar projetos e trabalhos)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Representa a empresa perante todos os níveis na organização e perante pessoas e instituições externas.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CaixaDeTexto 13"/>
          <p:cNvSpPr/>
          <p:nvPr/>
        </p:nvSpPr>
        <p:spPr>
          <a:xfrm>
            <a:off x="2737800" y="488880"/>
            <a:ext cx="1368360" cy="455400"/>
          </a:xfrm>
          <a:prstGeom prst="rect">
            <a:avLst/>
          </a:prstGeom>
          <a:noFill/>
          <a:ln w="0">
            <a:noFill/>
          </a:ln>
          <a:effectLst>
            <a:softEdge rad="5076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006666"/>
                </a:solidFill>
                <a:latin typeface="Calibri Light"/>
              </a:rPr>
              <a:t>Aprendiz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CaixaDeTexto 14"/>
          <p:cNvSpPr/>
          <p:nvPr/>
        </p:nvSpPr>
        <p:spPr>
          <a:xfrm>
            <a:off x="6354360" y="568080"/>
            <a:ext cx="3599640" cy="455400"/>
          </a:xfrm>
          <a:prstGeom prst="rect">
            <a:avLst/>
          </a:prstGeom>
          <a:noFill/>
          <a:ln w="0">
            <a:noFill/>
          </a:ln>
          <a:effectLst>
            <a:softEdge rad="5076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006666"/>
                </a:solidFill>
                <a:latin typeface="Calibri Light"/>
              </a:rPr>
              <a:t>Profissional independente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CaixaDeTexto 15"/>
          <p:cNvSpPr/>
          <p:nvPr/>
        </p:nvSpPr>
        <p:spPr>
          <a:xfrm>
            <a:off x="1855800" y="3746520"/>
            <a:ext cx="2952000" cy="455400"/>
          </a:xfrm>
          <a:prstGeom prst="rect">
            <a:avLst/>
          </a:prstGeom>
          <a:noFill/>
          <a:ln w="0">
            <a:noFill/>
          </a:ln>
          <a:effectLst>
            <a:softEdge rad="5076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006666"/>
                </a:solidFill>
                <a:latin typeface="Calibri Light"/>
              </a:rPr>
              <a:t>Mentor ou Integrador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CaixaDeTexto 16"/>
          <p:cNvSpPr/>
          <p:nvPr/>
        </p:nvSpPr>
        <p:spPr>
          <a:xfrm>
            <a:off x="6590160" y="3746520"/>
            <a:ext cx="3109680" cy="455400"/>
          </a:xfrm>
          <a:prstGeom prst="rect">
            <a:avLst/>
          </a:prstGeom>
          <a:noFill/>
          <a:ln w="0">
            <a:noFill/>
          </a:ln>
          <a:effectLst>
            <a:softEdge rad="5076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006666"/>
                </a:solidFill>
                <a:latin typeface="Calibri Light"/>
              </a:rPr>
              <a:t>Diretor ou estrategista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3" dur="indefinite" restart="never" nodeType="tmRoot">
          <p:childTnLst>
            <p:seq>
              <p:cTn id="264" dur="indefinite" nodeType="mainSeq">
                <p:childTnLst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m 3" descr=""/>
          <p:cNvPicPr/>
          <p:nvPr/>
        </p:nvPicPr>
        <p:blipFill>
          <a:blip r:embed="rId1">
            <a:alphaModFix amt="70000"/>
          </a:blip>
          <a:srcRect l="36708" t="0" r="1051" b="0"/>
          <a:stretch/>
        </p:blipFill>
        <p:spPr>
          <a:xfrm flipH="1">
            <a:off x="742320" y="714960"/>
            <a:ext cx="6662160" cy="6021360"/>
          </a:xfrm>
          <a:prstGeom prst="rect">
            <a:avLst/>
          </a:prstGeom>
          <a:ln w="0">
            <a:noFill/>
          </a:ln>
        </p:spPr>
      </p:pic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0" lang="pt-BR" sz="4000" spc="-1" strike="noStrike">
                <a:solidFill>
                  <a:srgbClr val="cc3300"/>
                </a:solidFill>
                <a:latin typeface="Bahnschrift"/>
              </a:rPr>
              <a:t>Gestão de Desempenho</a:t>
            </a:r>
            <a:endParaRPr b="0" lang="pt-B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934560" y="2040480"/>
            <a:ext cx="10515240" cy="2697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600" spc="-1" strike="noStrike">
                <a:solidFill>
                  <a:srgbClr val="3b3838"/>
                </a:solidFill>
                <a:latin typeface="Calibri Light"/>
              </a:rPr>
              <a:t> “</a:t>
            </a:r>
            <a:r>
              <a:rPr b="0" lang="pt-BR" sz="3600" spc="-1" strike="noStrike">
                <a:solidFill>
                  <a:srgbClr val="3b3838"/>
                </a:solidFill>
                <a:latin typeface="Calibri Light"/>
              </a:rPr>
              <a:t>Processo contínuo de </a:t>
            </a:r>
            <a:r>
              <a:rPr b="1" lang="pt-BR" sz="3600" spc="-1" strike="noStrike">
                <a:solidFill>
                  <a:srgbClr val="3b3838"/>
                </a:solidFill>
                <a:latin typeface="Calibri Light"/>
              </a:rPr>
              <a:t>identificação</a:t>
            </a:r>
            <a:r>
              <a:rPr b="0" lang="pt-BR" sz="3600" spc="-1" strike="noStrike">
                <a:solidFill>
                  <a:srgbClr val="3b3838"/>
                </a:solidFill>
                <a:latin typeface="Calibri Light"/>
              </a:rPr>
              <a:t>, </a:t>
            </a:r>
            <a:r>
              <a:rPr b="1" lang="pt-BR" sz="3600" spc="-1" strike="noStrike">
                <a:solidFill>
                  <a:srgbClr val="3b3838"/>
                </a:solidFill>
                <a:latin typeface="Calibri Light"/>
              </a:rPr>
              <a:t>mensuração</a:t>
            </a:r>
            <a:r>
              <a:rPr b="0" lang="pt-BR" sz="3600" spc="-1" strike="noStrike">
                <a:solidFill>
                  <a:srgbClr val="3b3838"/>
                </a:solidFill>
                <a:latin typeface="Calibri Light"/>
              </a:rPr>
              <a:t> e </a:t>
            </a:r>
            <a:r>
              <a:rPr b="1" lang="pt-BR" sz="3600" spc="-1" strike="noStrike">
                <a:solidFill>
                  <a:srgbClr val="3b3838"/>
                </a:solidFill>
                <a:latin typeface="Calibri Light"/>
              </a:rPr>
              <a:t>desenvolvimento</a:t>
            </a:r>
            <a:r>
              <a:rPr b="0" lang="pt-BR" sz="3600" spc="-1" strike="noStrike">
                <a:solidFill>
                  <a:srgbClr val="3b3838"/>
                </a:solidFill>
                <a:latin typeface="Calibri Light"/>
              </a:rPr>
              <a:t> do desempenho de </a:t>
            </a:r>
            <a:r>
              <a:rPr b="1" lang="pt-BR" sz="3600" spc="-1" strike="noStrike">
                <a:solidFill>
                  <a:srgbClr val="3b3838"/>
                </a:solidFill>
                <a:latin typeface="Calibri Light"/>
              </a:rPr>
              <a:t>indivíduos </a:t>
            </a:r>
            <a:r>
              <a:rPr b="0" lang="pt-BR" sz="3600" spc="-1" strike="noStrike">
                <a:solidFill>
                  <a:srgbClr val="3b3838"/>
                </a:solidFill>
                <a:latin typeface="Calibri Light"/>
              </a:rPr>
              <a:t>e </a:t>
            </a:r>
            <a:r>
              <a:rPr b="1" lang="pt-BR" sz="3600" spc="-1" strike="noStrike">
                <a:solidFill>
                  <a:srgbClr val="3b3838"/>
                </a:solidFill>
                <a:latin typeface="Calibri Light"/>
              </a:rPr>
              <a:t>times</a:t>
            </a:r>
            <a:r>
              <a:rPr b="0" lang="pt-BR" sz="3600" spc="-1" strike="noStrike">
                <a:solidFill>
                  <a:srgbClr val="3b3838"/>
                </a:solidFill>
                <a:latin typeface="Calibri Light"/>
              </a:rPr>
              <a:t>, e o </a:t>
            </a:r>
            <a:r>
              <a:rPr b="1" lang="pt-BR" sz="3600" spc="-1" strike="noStrike">
                <a:solidFill>
                  <a:srgbClr val="3b3838"/>
                </a:solidFill>
                <a:latin typeface="Calibri Light"/>
              </a:rPr>
              <a:t>alinhamento </a:t>
            </a:r>
            <a:r>
              <a:rPr b="0" lang="pt-BR" sz="3600" spc="-1" strike="noStrike">
                <a:solidFill>
                  <a:srgbClr val="3b3838"/>
                </a:solidFill>
                <a:latin typeface="Calibri Light"/>
              </a:rPr>
              <a:t>desse desempenho com os </a:t>
            </a:r>
            <a:r>
              <a:rPr b="1" lang="pt-BR" sz="3600" spc="-1" strike="noStrike">
                <a:solidFill>
                  <a:srgbClr val="3b3838"/>
                </a:solidFill>
                <a:latin typeface="Calibri Light"/>
              </a:rPr>
              <a:t>objetivos estratégicos da organização</a:t>
            </a:r>
            <a:r>
              <a:rPr b="0" lang="pt-BR" sz="3600" spc="-1" strike="noStrike">
                <a:solidFill>
                  <a:srgbClr val="3b3838"/>
                </a:solidFill>
                <a:latin typeface="Calibri Light"/>
              </a:rPr>
              <a:t>” (Aguinis, 2009).</a:t>
            </a:r>
            <a:endParaRPr b="0" lang="pt-BR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/>
          </p:nvPr>
        </p:nvSpPr>
        <p:spPr>
          <a:xfrm>
            <a:off x="721800" y="1656720"/>
            <a:ext cx="10996560" cy="3881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009999"/>
                </a:solidFill>
                <a:latin typeface="Calibri Light"/>
              </a:rPr>
              <a:t>Financeiro: </a:t>
            </a:r>
            <a:r>
              <a:rPr b="0" lang="pt-BR" sz="3200" spc="-1" strike="noStrike">
                <a:solidFill>
                  <a:srgbClr val="000000"/>
                </a:solidFill>
                <a:latin typeface="Calibri Light"/>
              </a:rPr>
              <a:t>saúde, crescimento, geração de caixa, lucro, etc;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009999"/>
                </a:solidFill>
                <a:latin typeface="Calibri Light"/>
              </a:rPr>
              <a:t>Clientes: </a:t>
            </a:r>
            <a:r>
              <a:rPr b="0" lang="pt-BR" sz="3200" spc="-1" strike="noStrike">
                <a:solidFill>
                  <a:srgbClr val="000000"/>
                </a:solidFill>
                <a:latin typeface="Calibri Light"/>
              </a:rPr>
              <a:t>a satisfação dos clientes, o market-share, etc;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009999"/>
                </a:solidFill>
                <a:latin typeface="Calibri Light"/>
              </a:rPr>
              <a:t>Processos internos: </a:t>
            </a:r>
            <a:r>
              <a:rPr b="0" lang="pt-BR" sz="3200" spc="-1" strike="noStrike">
                <a:solidFill>
                  <a:srgbClr val="000000"/>
                </a:solidFill>
                <a:latin typeface="Calibri Light"/>
              </a:rPr>
              <a:t>inovação, aspectos operacionais, serviços, etc;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009999"/>
                </a:solidFill>
                <a:latin typeface="Calibri Light"/>
              </a:rPr>
              <a:t>Aprendizado e crescimento: </a:t>
            </a:r>
            <a:r>
              <a:rPr b="0" lang="pt-BR" sz="3200" spc="-1" strike="noStrike">
                <a:solidFill>
                  <a:srgbClr val="000000"/>
                </a:solidFill>
                <a:latin typeface="Calibri Light"/>
              </a:rPr>
              <a:t>a satisfação dos funcionários, capacidades, treinamento, etc.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Retângulo 5"/>
          <p:cNvSpPr/>
          <p:nvPr/>
        </p:nvSpPr>
        <p:spPr>
          <a:xfrm>
            <a:off x="2898720" y="550440"/>
            <a:ext cx="66427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4400" spc="-1" strike="noStrike">
                <a:solidFill>
                  <a:srgbClr val="009999"/>
                </a:solidFill>
                <a:latin typeface="Calibri Light"/>
              </a:rPr>
              <a:t>Desempenho da organização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9" dur="indefinite" restart="never" nodeType="tmRoot">
          <p:childTnLst>
            <p:seq>
              <p:cTn id="290" dur="indefinite" nodeType="mainSeq">
                <p:childTnLst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/>
          </p:nvPr>
        </p:nvSpPr>
        <p:spPr>
          <a:xfrm>
            <a:off x="1204920" y="677160"/>
            <a:ext cx="10166400" cy="1142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3b3838"/>
                </a:solidFill>
                <a:latin typeface="Calibri Light"/>
              </a:rPr>
              <a:t>Desenvolver as pessoas para </a:t>
            </a:r>
            <a:r>
              <a:rPr b="1" lang="pt-BR" sz="3200" spc="-1" strike="noStrike">
                <a:solidFill>
                  <a:srgbClr val="3b3838"/>
                </a:solidFill>
                <a:latin typeface="Calibri Light"/>
              </a:rPr>
              <a:t>melhorar os resultados da organização</a:t>
            </a:r>
            <a:r>
              <a:rPr b="0" lang="pt-BR" sz="3200" spc="-1" strike="noStrike">
                <a:solidFill>
                  <a:srgbClr val="3b3838"/>
                </a:solidFill>
                <a:latin typeface="Calibri Light"/>
              </a:rPr>
              <a:t> e </a:t>
            </a:r>
            <a:r>
              <a:rPr b="1" lang="pt-BR" sz="3200" spc="-1" strike="noStrike">
                <a:solidFill>
                  <a:srgbClr val="3b3838"/>
                </a:solidFill>
                <a:latin typeface="Calibri Light"/>
              </a:rPr>
              <a:t>não apenas para mensurar desempenho</a:t>
            </a:r>
            <a:r>
              <a:rPr b="0" lang="pt-BR" sz="3200" spc="-1" strike="noStrike">
                <a:solidFill>
                  <a:srgbClr val="3b3838"/>
                </a:solidFill>
                <a:latin typeface="Calibri Light"/>
              </a:rPr>
              <a:t>. 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CaixaDeTexto 5"/>
          <p:cNvSpPr/>
          <p:nvPr/>
        </p:nvSpPr>
        <p:spPr>
          <a:xfrm>
            <a:off x="4277160" y="2644200"/>
            <a:ext cx="7848360" cy="15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3b3838"/>
                </a:solidFill>
                <a:latin typeface="Calibri Light"/>
              </a:rPr>
              <a:t>Critérios </a:t>
            </a:r>
            <a:r>
              <a:rPr b="1" lang="pt-BR" sz="3200" spc="-1" strike="noStrike">
                <a:solidFill>
                  <a:srgbClr val="3b3838"/>
                </a:solidFill>
                <a:latin typeface="Calibri Light"/>
              </a:rPr>
              <a:t>alinhados a estratégia da organização</a:t>
            </a:r>
            <a:r>
              <a:rPr b="0" lang="pt-BR" sz="3200" spc="-1" strike="noStrike">
                <a:solidFill>
                  <a:srgbClr val="3b3838"/>
                </a:solidFill>
                <a:latin typeface="Calibri Light"/>
              </a:rPr>
              <a:t>, </a:t>
            </a:r>
            <a:r>
              <a:rPr b="1" lang="pt-BR" sz="3200" spc="-1" strike="noStrike">
                <a:solidFill>
                  <a:srgbClr val="3b3838"/>
                </a:solidFill>
                <a:latin typeface="Calibri Light"/>
              </a:rPr>
              <a:t>claros para os colaboradores </a:t>
            </a:r>
            <a:r>
              <a:rPr b="0" lang="pt-BR" sz="3200" spc="-1" strike="noStrike">
                <a:solidFill>
                  <a:srgbClr val="3b3838"/>
                </a:solidFill>
                <a:latin typeface="Calibri Light"/>
              </a:rPr>
              <a:t>e </a:t>
            </a:r>
            <a:r>
              <a:rPr b="1" lang="pt-BR" sz="3200" spc="-1" strike="noStrike">
                <a:solidFill>
                  <a:srgbClr val="3b3838"/>
                </a:solidFill>
                <a:latin typeface="Calibri Light"/>
              </a:rPr>
              <a:t>liderança engajada</a:t>
            </a:r>
            <a:r>
              <a:rPr b="0" lang="pt-BR" sz="3200" spc="-1" strike="noStrike">
                <a:solidFill>
                  <a:srgbClr val="3b3838"/>
                </a:solidFill>
                <a:latin typeface="Calibri Light"/>
              </a:rPr>
              <a:t> no processo.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7" name="Imagem 3" descr="Homem de terno e gravata&#10;&#10;Descrição gerada automaticamente"/>
          <p:cNvPicPr/>
          <p:nvPr/>
        </p:nvPicPr>
        <p:blipFill>
          <a:blip r:embed="rId1"/>
          <a:srcRect l="50002" t="0" r="674" b="20970"/>
          <a:stretch/>
        </p:blipFill>
        <p:spPr>
          <a:xfrm>
            <a:off x="-144360" y="211680"/>
            <a:ext cx="5223240" cy="5419440"/>
          </a:xfrm>
          <a:prstGeom prst="rect">
            <a:avLst/>
          </a:prstGeom>
          <a:ln w="0">
            <a:noFill/>
          </a:ln>
        </p:spPr>
      </p:pic>
      <p:sp>
        <p:nvSpPr>
          <p:cNvPr id="238" name="Retângulo 4"/>
          <p:cNvSpPr/>
          <p:nvPr/>
        </p:nvSpPr>
        <p:spPr>
          <a:xfrm rot="2052600">
            <a:off x="-200160" y="4883400"/>
            <a:ext cx="696960" cy="87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7" dur="indefinite" restart="never" nodeType="tmRoot">
          <p:childTnLst>
            <p:seq>
              <p:cTn id="308" dur="indefinite" nodeType="mainSeq">
                <p:childTnLst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3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 transition="in">
                                      <p:cBhvr additive="repl">
                                        <p:cTn id="31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1" lang="pt-BR" sz="4400" spc="-1" strike="noStrike">
                <a:solidFill>
                  <a:srgbClr val="009999"/>
                </a:solidFill>
                <a:latin typeface="Calibri Light"/>
              </a:rPr>
              <a:t>Tipos comuns de metas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838080" y="2370600"/>
            <a:ext cx="10623600" cy="2116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3b3838"/>
                </a:solidFill>
                <a:latin typeface="Bahnschrift Light"/>
              </a:rPr>
              <a:t>Quantitativas - </a:t>
            </a:r>
            <a:r>
              <a:rPr b="0" lang="pt-BR" sz="2800" spc="-1" strike="noStrike">
                <a:solidFill>
                  <a:srgbClr val="3b3838"/>
                </a:solidFill>
                <a:latin typeface="Bahnschrift Light"/>
              </a:rPr>
              <a:t>Objetivos estratégicos e financeiros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9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3b3838"/>
                </a:solidFill>
                <a:latin typeface="Bahnschrift Light"/>
              </a:rPr>
              <a:t>Qualitativas – </a:t>
            </a:r>
            <a:r>
              <a:rPr b="0" lang="pt-BR" sz="2800" spc="-1" strike="noStrike">
                <a:solidFill>
                  <a:srgbClr val="3b3838"/>
                </a:solidFill>
                <a:latin typeface="Bahnschrift Light"/>
              </a:rPr>
              <a:t>Objetivos culturais, comportamentais e de gestão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aixaDeTexto 3"/>
          <p:cNvSpPr/>
          <p:nvPr/>
        </p:nvSpPr>
        <p:spPr>
          <a:xfrm>
            <a:off x="1862640" y="1823760"/>
            <a:ext cx="6088320" cy="283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1" lang="pt-BR" sz="4000" spc="-1" strike="noStrike">
                <a:solidFill>
                  <a:srgbClr val="006666"/>
                </a:solidFill>
                <a:latin typeface="Calibri"/>
              </a:rPr>
              <a:t>1. </a:t>
            </a:r>
            <a:r>
              <a:rPr b="0" lang="pt-BR" sz="4000" spc="-1" strike="noStrike">
                <a:solidFill>
                  <a:srgbClr val="3b3838"/>
                </a:solidFill>
                <a:latin typeface="Calibri"/>
              </a:rPr>
              <a:t>Escala de avaliação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pt-BR" sz="4000" spc="-1" strike="noStrike">
                <a:solidFill>
                  <a:srgbClr val="006666"/>
                </a:solidFill>
                <a:latin typeface="Calibri"/>
              </a:rPr>
              <a:t>2. </a:t>
            </a:r>
            <a:r>
              <a:rPr b="0" lang="pt-BR" sz="4000" spc="-1" strike="noStrike">
                <a:solidFill>
                  <a:srgbClr val="3b3838"/>
                </a:solidFill>
                <a:latin typeface="Calibri"/>
              </a:rPr>
              <a:t>Calibração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pt-BR" sz="4000" spc="-1" strike="noStrike">
                <a:solidFill>
                  <a:srgbClr val="006666"/>
                </a:solidFill>
                <a:latin typeface="Calibri"/>
              </a:rPr>
              <a:t>3. </a:t>
            </a:r>
            <a:r>
              <a:rPr b="0" lang="pt-BR" sz="4000" spc="-1" strike="noStrike">
                <a:solidFill>
                  <a:srgbClr val="3b3838"/>
                </a:solidFill>
                <a:latin typeface="Calibri"/>
              </a:rPr>
              <a:t>Recompensa ($ ou não)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2" name="Imagem 5" descr="Uma imagem contendo laptop, computador, placar, placa&#10;&#10;Descrição gerada automaticamente"/>
          <p:cNvPicPr/>
          <p:nvPr/>
        </p:nvPicPr>
        <p:blipFill>
          <a:blip r:embed="rId1"/>
          <a:stretch/>
        </p:blipFill>
        <p:spPr>
          <a:xfrm>
            <a:off x="7538040" y="1374480"/>
            <a:ext cx="2498040" cy="237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5" dur="indefinite" restart="never" nodeType="tmRoot">
          <p:childTnLst>
            <p:seq>
              <p:cTn id="316" dur="indefinite" nodeType="mainSeq">
                <p:childTnLst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5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6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pt-BR" sz="4400" spc="-1" strike="noStrike">
                <a:solidFill>
                  <a:srgbClr val="009999"/>
                </a:solidFill>
                <a:latin typeface="Calibri Light"/>
              </a:rPr>
              <a:t>Ferramentas de Mensuração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838080" y="1624680"/>
            <a:ext cx="109724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3b3838"/>
                </a:solidFill>
                <a:latin typeface="Calibri"/>
              </a:rPr>
              <a:t>Assessments (DISC, Nine Box, autoavaliação, 360, etc);</a:t>
            </a:r>
            <a:endParaRPr b="0" lang="pt-BR" sz="3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3b3838"/>
                </a:solidFill>
                <a:latin typeface="Calibri"/>
              </a:rPr>
              <a:t>Games e dinâmicas (individuais ou em grupo);</a:t>
            </a:r>
            <a:endParaRPr b="0" lang="pt-BR" sz="3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3b3838"/>
                </a:solidFill>
                <a:latin typeface="Calibri"/>
              </a:rPr>
              <a:t>Provas de proficiência (inglês, matemática, etc.);</a:t>
            </a:r>
            <a:endParaRPr b="0" lang="pt-BR" sz="3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3b3838"/>
                </a:solidFill>
                <a:latin typeface="Calibri"/>
              </a:rPr>
              <a:t>Entrevistas.</a:t>
            </a:r>
            <a:endParaRPr b="0" lang="pt-BR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7" dur="indefinite" restart="never" nodeType="tmRoot">
          <p:childTnLst>
            <p:seq>
              <p:cTn id="328" dur="indefinite" nodeType="mainSeq">
                <p:childTnLst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ítulo 1"/>
          <p:cNvSpPr/>
          <p:nvPr/>
        </p:nvSpPr>
        <p:spPr>
          <a:xfrm>
            <a:off x="7392240" y="340920"/>
            <a:ext cx="3834000" cy="290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4800" spc="-1" strike="noStrike">
                <a:solidFill>
                  <a:srgbClr val="3b3838"/>
                </a:solidFill>
                <a:latin typeface="Calibri Light"/>
              </a:rPr>
              <a:t>Nine Box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6" name="Picture 2" descr=""/>
          <p:cNvPicPr/>
          <p:nvPr/>
        </p:nvPicPr>
        <p:blipFill>
          <a:blip r:embed="rId1"/>
          <a:srcRect l="6086" t="0" r="-3" b="869"/>
          <a:stretch/>
        </p:blipFill>
        <p:spPr>
          <a:xfrm>
            <a:off x="551520" y="340920"/>
            <a:ext cx="6284880" cy="5522760"/>
          </a:xfrm>
          <a:prstGeom prst="rect">
            <a:avLst/>
          </a:prstGeom>
          <a:ln w="0">
            <a:noFill/>
          </a:ln>
        </p:spPr>
      </p:pic>
      <p:sp>
        <p:nvSpPr>
          <p:cNvPr id="247" name="Retângulo 5"/>
          <p:cNvSpPr/>
          <p:nvPr/>
        </p:nvSpPr>
        <p:spPr>
          <a:xfrm>
            <a:off x="1710000" y="6172560"/>
            <a:ext cx="3520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pt-BR" sz="1800" spc="-1" strike="noStrike">
                <a:solidFill>
                  <a:srgbClr val="4c4c4c"/>
                </a:solidFill>
                <a:latin typeface="Lato"/>
              </a:rPr>
              <a:t>Imagem: </a:t>
            </a:r>
            <a:r>
              <a:rPr b="0" lang="pt-BR" sz="1800" spc="-1" strike="noStrike" u="sng">
                <a:solidFill>
                  <a:srgbClr val="0563c1"/>
                </a:solidFill>
                <a:uFillTx/>
                <a:latin typeface="Lato"/>
                <a:hlinkClick r:id="rId2"/>
              </a:rPr>
              <a:t>Portal da estratégia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Rectangle 1"/>
          <p:cNvSpPr/>
          <p:nvPr/>
        </p:nvSpPr>
        <p:spPr>
          <a:xfrm>
            <a:off x="1958040" y="579960"/>
            <a:ext cx="4651920" cy="4272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ítulo 1"/>
          <p:cNvSpPr/>
          <p:nvPr/>
        </p:nvSpPr>
        <p:spPr>
          <a:xfrm>
            <a:off x="7392240" y="340920"/>
            <a:ext cx="3834000" cy="290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4800" spc="-1" strike="noStrike">
                <a:solidFill>
                  <a:srgbClr val="3b3838"/>
                </a:solidFill>
                <a:latin typeface="Calibri Light"/>
              </a:rPr>
              <a:t>Nine Box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Picture 2" descr=""/>
          <p:cNvPicPr/>
          <p:nvPr/>
        </p:nvPicPr>
        <p:blipFill>
          <a:blip r:embed="rId1"/>
          <a:srcRect l="6086" t="0" r="-3" b="869"/>
          <a:stretch/>
        </p:blipFill>
        <p:spPr>
          <a:xfrm>
            <a:off x="551520" y="340920"/>
            <a:ext cx="6284880" cy="5522760"/>
          </a:xfrm>
          <a:prstGeom prst="rect">
            <a:avLst/>
          </a:prstGeom>
          <a:ln w="0">
            <a:noFill/>
          </a:ln>
        </p:spPr>
      </p:pic>
      <p:sp>
        <p:nvSpPr>
          <p:cNvPr id="251" name="Retângulo 5"/>
          <p:cNvSpPr/>
          <p:nvPr/>
        </p:nvSpPr>
        <p:spPr>
          <a:xfrm>
            <a:off x="1710000" y="6172560"/>
            <a:ext cx="3520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pt-BR" sz="1800" spc="-1" strike="noStrike">
                <a:solidFill>
                  <a:srgbClr val="4c4c4c"/>
                </a:solidFill>
                <a:latin typeface="Lato"/>
              </a:rPr>
              <a:t>Imagem: </a:t>
            </a:r>
            <a:r>
              <a:rPr b="0" lang="pt-BR" sz="1800" spc="-1" strike="noStrike" u="sng">
                <a:solidFill>
                  <a:srgbClr val="0563c1"/>
                </a:solidFill>
                <a:uFillTx/>
                <a:latin typeface="Lato"/>
                <a:hlinkClick r:id="rId2"/>
              </a:rPr>
              <a:t>Portal da estratégia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Agrupar 5"/>
          <p:cNvGrpSpPr/>
          <p:nvPr/>
        </p:nvGrpSpPr>
        <p:grpSpPr>
          <a:xfrm>
            <a:off x="2063520" y="274680"/>
            <a:ext cx="7426800" cy="6272640"/>
            <a:chOff x="2063520" y="274680"/>
            <a:chExt cx="7426800" cy="6272640"/>
          </a:xfrm>
        </p:grpSpPr>
        <p:pic>
          <p:nvPicPr>
            <p:cNvPr id="253" name="Picture 2" descr=""/>
            <p:cNvPicPr/>
            <p:nvPr/>
          </p:nvPicPr>
          <p:blipFill>
            <a:blip r:embed="rId1"/>
            <a:stretch/>
          </p:blipFill>
          <p:spPr>
            <a:xfrm>
              <a:off x="2063520" y="358200"/>
              <a:ext cx="7426800" cy="6189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4" name="Retângulo 3"/>
            <p:cNvSpPr/>
            <p:nvPr/>
          </p:nvSpPr>
          <p:spPr>
            <a:xfrm>
              <a:off x="8692560" y="274680"/>
              <a:ext cx="797760" cy="70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55" name="Retângulo 4"/>
          <p:cNvSpPr/>
          <p:nvPr/>
        </p:nvSpPr>
        <p:spPr>
          <a:xfrm>
            <a:off x="8880840" y="131760"/>
            <a:ext cx="3520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pt-BR" sz="1800" spc="-1" strike="noStrike">
                <a:solidFill>
                  <a:srgbClr val="4c4c4c"/>
                </a:solidFill>
                <a:latin typeface="Lato"/>
              </a:rPr>
              <a:t>Imagem: </a:t>
            </a:r>
            <a:r>
              <a:rPr b="0" lang="pt-BR" sz="1800" spc="-1" strike="noStrike" u="sng">
                <a:solidFill>
                  <a:srgbClr val="0563c1"/>
                </a:solidFill>
                <a:uFillTx/>
                <a:latin typeface="Lato"/>
                <a:hlinkClick r:id="rId2"/>
              </a:rPr>
              <a:t>Portal da estratégia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Rectangle 1"/>
          <p:cNvSpPr/>
          <p:nvPr/>
        </p:nvSpPr>
        <p:spPr>
          <a:xfrm>
            <a:off x="3635280" y="633240"/>
            <a:ext cx="4995360" cy="4888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pt-BR" sz="4400" spc="-1" strike="noStrike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99" name="Imagem 3" descr=""/>
          <p:cNvPicPr/>
          <p:nvPr/>
        </p:nvPicPr>
        <p:blipFill>
          <a:blip r:embed="rId1"/>
          <a:srcRect l="0" t="2756" r="1569" b="58396"/>
          <a:stretch/>
        </p:blipFill>
        <p:spPr>
          <a:xfrm>
            <a:off x="0" y="341280"/>
            <a:ext cx="12000240" cy="5997240"/>
          </a:xfrm>
          <a:prstGeom prst="rect">
            <a:avLst/>
          </a:prstGeom>
          <a:ln w="0">
            <a:noFill/>
          </a:ln>
        </p:spPr>
      </p:pic>
      <p:sp>
        <p:nvSpPr>
          <p:cNvPr id="100" name="Retângulo 4"/>
          <p:cNvSpPr/>
          <p:nvPr/>
        </p:nvSpPr>
        <p:spPr>
          <a:xfrm>
            <a:off x="1201680" y="1714680"/>
            <a:ext cx="10152000" cy="30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ffffff"/>
                </a:solidFill>
                <a:latin typeface="Bahnschrift Light"/>
              </a:rPr>
              <a:t>“</a:t>
            </a:r>
            <a:r>
              <a:rPr b="0" lang="pt-BR" sz="2800" spc="-1" strike="noStrike">
                <a:solidFill>
                  <a:srgbClr val="ffffff"/>
                </a:solidFill>
                <a:latin typeface="Bahnschrift Light"/>
              </a:rPr>
              <a:t>As pessoas associam a planos que deixam tudo claro para o caminho do profissional ou então que apontam com certeza o caminho certo que este deve seguir para alcançar pleno sucesso. Entretanto a realidade é outra. Existe um caminho longo e muitas vezes tortuoso e cheio de alternativas para o profissional.”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ffffff"/>
                </a:solidFill>
                <a:latin typeface="Bahnschrift Light"/>
              </a:rPr>
              <a:t>	</a:t>
            </a:r>
            <a:r>
              <a:rPr b="0" lang="pt-BR" sz="2800" spc="-1" strike="noStrike">
                <a:solidFill>
                  <a:srgbClr val="ffffff"/>
                </a:solidFill>
                <a:latin typeface="Bahnschrift Light"/>
              </a:rPr>
              <a:t>	</a:t>
            </a:r>
            <a:r>
              <a:rPr b="0" lang="pt-BR" sz="2800" spc="-1" strike="noStrike">
                <a:solidFill>
                  <a:srgbClr val="ffffff"/>
                </a:solidFill>
                <a:latin typeface="Bahnschrift Light"/>
              </a:rPr>
              <a:t>	</a:t>
            </a:r>
            <a:r>
              <a:rPr b="0" lang="pt-BR" sz="2800" spc="-1" strike="noStrike">
                <a:solidFill>
                  <a:srgbClr val="ffffff"/>
                </a:solidFill>
                <a:latin typeface="Bahnschrift Light"/>
              </a:rPr>
              <a:t>	</a:t>
            </a:r>
            <a:r>
              <a:rPr b="0" lang="pt-BR" sz="2800" spc="-1" strike="noStrike">
                <a:solidFill>
                  <a:srgbClr val="ffffff"/>
                </a:solidFill>
                <a:latin typeface="Bahnschrift Light"/>
              </a:rPr>
              <a:t>	</a:t>
            </a:r>
            <a:r>
              <a:rPr b="0" lang="pt-BR" sz="2800" spc="-1" strike="noStrike">
                <a:solidFill>
                  <a:srgbClr val="ffffff"/>
                </a:solidFill>
                <a:latin typeface="Bahnschrift Light"/>
              </a:rPr>
              <a:t>	</a:t>
            </a:r>
            <a:r>
              <a:rPr b="0" lang="pt-BR" sz="2800" spc="-1" strike="noStrike">
                <a:solidFill>
                  <a:srgbClr val="ffffff"/>
                </a:solidFill>
                <a:latin typeface="Bahnschrift Light"/>
              </a:rPr>
              <a:t>	</a:t>
            </a:r>
            <a:r>
              <a:rPr b="0" lang="pt-BR" sz="1800" spc="-1" strike="noStrike">
                <a:solidFill>
                  <a:srgbClr val="ffffff"/>
                </a:solidFill>
                <a:latin typeface="Bahnschrift Light"/>
              </a:rPr>
              <a:t>DUTRA (1996)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Agrupar 5"/>
          <p:cNvGrpSpPr/>
          <p:nvPr/>
        </p:nvGrpSpPr>
        <p:grpSpPr>
          <a:xfrm>
            <a:off x="2063520" y="274680"/>
            <a:ext cx="7426800" cy="6272640"/>
            <a:chOff x="2063520" y="274680"/>
            <a:chExt cx="7426800" cy="6272640"/>
          </a:xfrm>
        </p:grpSpPr>
        <p:pic>
          <p:nvPicPr>
            <p:cNvPr id="258" name="Picture 2" descr=""/>
            <p:cNvPicPr/>
            <p:nvPr/>
          </p:nvPicPr>
          <p:blipFill>
            <a:blip r:embed="rId1"/>
            <a:stretch/>
          </p:blipFill>
          <p:spPr>
            <a:xfrm>
              <a:off x="2063520" y="358200"/>
              <a:ext cx="7426800" cy="6189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9" name="Retângulo 3"/>
            <p:cNvSpPr/>
            <p:nvPr/>
          </p:nvSpPr>
          <p:spPr>
            <a:xfrm>
              <a:off x="8692560" y="274680"/>
              <a:ext cx="797760" cy="70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60" name="Retângulo 4"/>
          <p:cNvSpPr/>
          <p:nvPr/>
        </p:nvSpPr>
        <p:spPr>
          <a:xfrm>
            <a:off x="8880840" y="131760"/>
            <a:ext cx="3520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pt-BR" sz="1800" spc="-1" strike="noStrike">
                <a:solidFill>
                  <a:srgbClr val="4c4c4c"/>
                </a:solidFill>
                <a:latin typeface="Lato"/>
              </a:rPr>
              <a:t>Imagem: </a:t>
            </a:r>
            <a:r>
              <a:rPr b="0" lang="pt-BR" sz="1800" spc="-1" strike="noStrike" u="sng">
                <a:solidFill>
                  <a:srgbClr val="0563c1"/>
                </a:solidFill>
                <a:uFillTx/>
                <a:latin typeface="Lato"/>
                <a:hlinkClick r:id="rId2"/>
              </a:rPr>
              <a:t>Portal da estratégia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Rectangle 6"/>
          <p:cNvSpPr/>
          <p:nvPr/>
        </p:nvSpPr>
        <p:spPr>
          <a:xfrm>
            <a:off x="3598200" y="557640"/>
            <a:ext cx="4995360" cy="3389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62" name="Rectangle 7"/>
          <p:cNvSpPr/>
          <p:nvPr/>
        </p:nvSpPr>
        <p:spPr>
          <a:xfrm>
            <a:off x="5235840" y="3885120"/>
            <a:ext cx="3314520" cy="1664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Agrupar 5"/>
          <p:cNvGrpSpPr/>
          <p:nvPr/>
        </p:nvGrpSpPr>
        <p:grpSpPr>
          <a:xfrm>
            <a:off x="2063520" y="274680"/>
            <a:ext cx="7426800" cy="6272640"/>
            <a:chOff x="2063520" y="274680"/>
            <a:chExt cx="7426800" cy="6272640"/>
          </a:xfrm>
        </p:grpSpPr>
        <p:pic>
          <p:nvPicPr>
            <p:cNvPr id="264" name="Picture 2" descr=""/>
            <p:cNvPicPr/>
            <p:nvPr/>
          </p:nvPicPr>
          <p:blipFill>
            <a:blip r:embed="rId1"/>
            <a:stretch/>
          </p:blipFill>
          <p:spPr>
            <a:xfrm>
              <a:off x="2063520" y="358200"/>
              <a:ext cx="7426800" cy="6189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5" name="Retângulo 3"/>
            <p:cNvSpPr/>
            <p:nvPr/>
          </p:nvSpPr>
          <p:spPr>
            <a:xfrm>
              <a:off x="8692560" y="274680"/>
              <a:ext cx="797760" cy="70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66" name="Retângulo 4"/>
          <p:cNvSpPr/>
          <p:nvPr/>
        </p:nvSpPr>
        <p:spPr>
          <a:xfrm>
            <a:off x="8880840" y="131760"/>
            <a:ext cx="3520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pt-BR" sz="1800" spc="-1" strike="noStrike">
                <a:solidFill>
                  <a:srgbClr val="4c4c4c"/>
                </a:solidFill>
                <a:latin typeface="Lato"/>
              </a:rPr>
              <a:t>Imagem: </a:t>
            </a:r>
            <a:r>
              <a:rPr b="0" lang="pt-BR" sz="1800" spc="-1" strike="noStrike" u="sng">
                <a:solidFill>
                  <a:srgbClr val="0563c1"/>
                </a:solidFill>
                <a:uFillTx/>
                <a:latin typeface="Lato"/>
                <a:hlinkClick r:id="rId2"/>
              </a:rPr>
              <a:t>Portal da estratégia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Rectangle 6"/>
          <p:cNvSpPr/>
          <p:nvPr/>
        </p:nvSpPr>
        <p:spPr>
          <a:xfrm>
            <a:off x="3598200" y="557640"/>
            <a:ext cx="4995360" cy="3389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68" name="Rectangle 7"/>
          <p:cNvSpPr/>
          <p:nvPr/>
        </p:nvSpPr>
        <p:spPr>
          <a:xfrm>
            <a:off x="6882480" y="3907440"/>
            <a:ext cx="1596600" cy="162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Agrupar 5"/>
          <p:cNvGrpSpPr/>
          <p:nvPr/>
        </p:nvGrpSpPr>
        <p:grpSpPr>
          <a:xfrm>
            <a:off x="2063520" y="274680"/>
            <a:ext cx="7426800" cy="6272640"/>
            <a:chOff x="2063520" y="274680"/>
            <a:chExt cx="7426800" cy="6272640"/>
          </a:xfrm>
        </p:grpSpPr>
        <p:pic>
          <p:nvPicPr>
            <p:cNvPr id="270" name="Picture 2" descr=""/>
            <p:cNvPicPr/>
            <p:nvPr/>
          </p:nvPicPr>
          <p:blipFill>
            <a:blip r:embed="rId1"/>
            <a:stretch/>
          </p:blipFill>
          <p:spPr>
            <a:xfrm>
              <a:off x="2063520" y="358200"/>
              <a:ext cx="7426800" cy="6189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1" name="Retângulo 3"/>
            <p:cNvSpPr/>
            <p:nvPr/>
          </p:nvSpPr>
          <p:spPr>
            <a:xfrm>
              <a:off x="8692560" y="274680"/>
              <a:ext cx="797760" cy="70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72" name="Retângulo 4"/>
          <p:cNvSpPr/>
          <p:nvPr/>
        </p:nvSpPr>
        <p:spPr>
          <a:xfrm>
            <a:off x="8880840" y="131760"/>
            <a:ext cx="3520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pt-BR" sz="1800" spc="-1" strike="noStrike">
                <a:solidFill>
                  <a:srgbClr val="4c4c4c"/>
                </a:solidFill>
                <a:latin typeface="Lato"/>
              </a:rPr>
              <a:t>Imagem: </a:t>
            </a:r>
            <a:r>
              <a:rPr b="0" lang="pt-BR" sz="1800" spc="-1" strike="noStrike" u="sng">
                <a:solidFill>
                  <a:srgbClr val="0563c1"/>
                </a:solidFill>
                <a:uFillTx/>
                <a:latin typeface="Lato"/>
                <a:hlinkClick r:id="rId2"/>
              </a:rPr>
              <a:t>Portal da estratégia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Rectangle 6"/>
          <p:cNvSpPr/>
          <p:nvPr/>
        </p:nvSpPr>
        <p:spPr>
          <a:xfrm>
            <a:off x="3598200" y="557640"/>
            <a:ext cx="4995360" cy="3389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Agrupar 5"/>
          <p:cNvGrpSpPr/>
          <p:nvPr/>
        </p:nvGrpSpPr>
        <p:grpSpPr>
          <a:xfrm>
            <a:off x="2063520" y="274680"/>
            <a:ext cx="7426800" cy="6272640"/>
            <a:chOff x="2063520" y="274680"/>
            <a:chExt cx="7426800" cy="6272640"/>
          </a:xfrm>
        </p:grpSpPr>
        <p:pic>
          <p:nvPicPr>
            <p:cNvPr id="275" name="Picture 2" descr=""/>
            <p:cNvPicPr/>
            <p:nvPr/>
          </p:nvPicPr>
          <p:blipFill>
            <a:blip r:embed="rId1"/>
            <a:stretch/>
          </p:blipFill>
          <p:spPr>
            <a:xfrm>
              <a:off x="2063520" y="358200"/>
              <a:ext cx="7426800" cy="6189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6" name="Retângulo 3"/>
            <p:cNvSpPr/>
            <p:nvPr/>
          </p:nvSpPr>
          <p:spPr>
            <a:xfrm>
              <a:off x="8692560" y="274680"/>
              <a:ext cx="797760" cy="70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77" name="Retângulo 4"/>
          <p:cNvSpPr/>
          <p:nvPr/>
        </p:nvSpPr>
        <p:spPr>
          <a:xfrm>
            <a:off x="8880840" y="131760"/>
            <a:ext cx="3520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pt-BR" sz="1800" spc="-1" strike="noStrike">
                <a:solidFill>
                  <a:srgbClr val="4c4c4c"/>
                </a:solidFill>
                <a:latin typeface="Lato"/>
              </a:rPr>
              <a:t>Imagem: </a:t>
            </a:r>
            <a:r>
              <a:rPr b="0" lang="pt-BR" sz="1800" spc="-1" strike="noStrike" u="sng">
                <a:solidFill>
                  <a:srgbClr val="0563c1"/>
                </a:solidFill>
                <a:uFillTx/>
                <a:latin typeface="Lato"/>
                <a:hlinkClick r:id="rId2"/>
              </a:rPr>
              <a:t>Portal da estratégia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Rectangle 6"/>
          <p:cNvSpPr/>
          <p:nvPr/>
        </p:nvSpPr>
        <p:spPr>
          <a:xfrm>
            <a:off x="3598200" y="557640"/>
            <a:ext cx="4995360" cy="17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79" name="Rectangle 8"/>
          <p:cNvSpPr/>
          <p:nvPr/>
        </p:nvSpPr>
        <p:spPr>
          <a:xfrm>
            <a:off x="5289480" y="2172960"/>
            <a:ext cx="3256560" cy="17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Agrupar 5"/>
          <p:cNvGrpSpPr/>
          <p:nvPr/>
        </p:nvGrpSpPr>
        <p:grpSpPr>
          <a:xfrm>
            <a:off x="2063520" y="274680"/>
            <a:ext cx="7426800" cy="6272640"/>
            <a:chOff x="2063520" y="274680"/>
            <a:chExt cx="7426800" cy="6272640"/>
          </a:xfrm>
        </p:grpSpPr>
        <p:pic>
          <p:nvPicPr>
            <p:cNvPr id="281" name="Picture 2" descr=""/>
            <p:cNvPicPr/>
            <p:nvPr/>
          </p:nvPicPr>
          <p:blipFill>
            <a:blip r:embed="rId1"/>
            <a:stretch/>
          </p:blipFill>
          <p:spPr>
            <a:xfrm>
              <a:off x="2063520" y="358200"/>
              <a:ext cx="7426800" cy="6189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2" name="Retângulo 3"/>
            <p:cNvSpPr/>
            <p:nvPr/>
          </p:nvSpPr>
          <p:spPr>
            <a:xfrm>
              <a:off x="8692560" y="274680"/>
              <a:ext cx="797760" cy="70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83" name="Retângulo 4"/>
          <p:cNvSpPr/>
          <p:nvPr/>
        </p:nvSpPr>
        <p:spPr>
          <a:xfrm>
            <a:off x="8880840" y="131760"/>
            <a:ext cx="3520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pt-BR" sz="1800" spc="-1" strike="noStrike">
                <a:solidFill>
                  <a:srgbClr val="4c4c4c"/>
                </a:solidFill>
                <a:latin typeface="Lato"/>
              </a:rPr>
              <a:t>Imagem: </a:t>
            </a:r>
            <a:r>
              <a:rPr b="0" lang="pt-BR" sz="1800" spc="-1" strike="noStrike" u="sng">
                <a:solidFill>
                  <a:srgbClr val="0563c1"/>
                </a:solidFill>
                <a:uFillTx/>
                <a:latin typeface="Lato"/>
                <a:hlinkClick r:id="rId2"/>
              </a:rPr>
              <a:t>Portal da estratégia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Rectangle 6"/>
          <p:cNvSpPr/>
          <p:nvPr/>
        </p:nvSpPr>
        <p:spPr>
          <a:xfrm>
            <a:off x="3598200" y="557640"/>
            <a:ext cx="4995360" cy="1779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85" name="Rectangle 8"/>
          <p:cNvSpPr/>
          <p:nvPr/>
        </p:nvSpPr>
        <p:spPr>
          <a:xfrm>
            <a:off x="6881040" y="2172240"/>
            <a:ext cx="1712520" cy="17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Agrupar 5"/>
          <p:cNvGrpSpPr/>
          <p:nvPr/>
        </p:nvGrpSpPr>
        <p:grpSpPr>
          <a:xfrm>
            <a:off x="2063520" y="274680"/>
            <a:ext cx="7426800" cy="6272640"/>
            <a:chOff x="2063520" y="274680"/>
            <a:chExt cx="7426800" cy="6272640"/>
          </a:xfrm>
        </p:grpSpPr>
        <p:pic>
          <p:nvPicPr>
            <p:cNvPr id="287" name="Picture 2" descr=""/>
            <p:cNvPicPr/>
            <p:nvPr/>
          </p:nvPicPr>
          <p:blipFill>
            <a:blip r:embed="rId1"/>
            <a:stretch/>
          </p:blipFill>
          <p:spPr>
            <a:xfrm>
              <a:off x="2063520" y="358200"/>
              <a:ext cx="7426800" cy="6189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8" name="Retângulo 3"/>
            <p:cNvSpPr/>
            <p:nvPr/>
          </p:nvSpPr>
          <p:spPr>
            <a:xfrm>
              <a:off x="8692560" y="274680"/>
              <a:ext cx="797760" cy="70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89" name="Retângulo 4"/>
          <p:cNvSpPr/>
          <p:nvPr/>
        </p:nvSpPr>
        <p:spPr>
          <a:xfrm>
            <a:off x="8880840" y="131760"/>
            <a:ext cx="3520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pt-BR" sz="1800" spc="-1" strike="noStrike">
                <a:solidFill>
                  <a:srgbClr val="4c4c4c"/>
                </a:solidFill>
                <a:latin typeface="Lato"/>
              </a:rPr>
              <a:t>Imagem: </a:t>
            </a:r>
            <a:r>
              <a:rPr b="0" lang="pt-BR" sz="1800" spc="-1" strike="noStrike" u="sng">
                <a:solidFill>
                  <a:srgbClr val="0563c1"/>
                </a:solidFill>
                <a:uFillTx/>
                <a:latin typeface="Lato"/>
                <a:hlinkClick r:id="rId2"/>
              </a:rPr>
              <a:t>Portal da estratégia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Rectangle 6"/>
          <p:cNvSpPr/>
          <p:nvPr/>
        </p:nvSpPr>
        <p:spPr>
          <a:xfrm>
            <a:off x="3598200" y="557640"/>
            <a:ext cx="4995360" cy="1761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Agrupar 5"/>
          <p:cNvGrpSpPr/>
          <p:nvPr/>
        </p:nvGrpSpPr>
        <p:grpSpPr>
          <a:xfrm>
            <a:off x="2063520" y="274680"/>
            <a:ext cx="7426800" cy="6272640"/>
            <a:chOff x="2063520" y="274680"/>
            <a:chExt cx="7426800" cy="6272640"/>
          </a:xfrm>
        </p:grpSpPr>
        <p:pic>
          <p:nvPicPr>
            <p:cNvPr id="292" name="Picture 2" descr=""/>
            <p:cNvPicPr/>
            <p:nvPr/>
          </p:nvPicPr>
          <p:blipFill>
            <a:blip r:embed="rId1"/>
            <a:stretch/>
          </p:blipFill>
          <p:spPr>
            <a:xfrm>
              <a:off x="2063520" y="358200"/>
              <a:ext cx="7426800" cy="6189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3" name="Retângulo 3"/>
            <p:cNvSpPr/>
            <p:nvPr/>
          </p:nvSpPr>
          <p:spPr>
            <a:xfrm>
              <a:off x="8692560" y="274680"/>
              <a:ext cx="797760" cy="70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94" name="Retângulo 4"/>
          <p:cNvSpPr/>
          <p:nvPr/>
        </p:nvSpPr>
        <p:spPr>
          <a:xfrm>
            <a:off x="8880840" y="131760"/>
            <a:ext cx="3520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pt-BR" sz="1800" spc="-1" strike="noStrike">
                <a:solidFill>
                  <a:srgbClr val="4c4c4c"/>
                </a:solidFill>
                <a:latin typeface="Lato"/>
              </a:rPr>
              <a:t>Imagem: </a:t>
            </a:r>
            <a:r>
              <a:rPr b="0" lang="pt-BR" sz="1800" spc="-1" strike="noStrike" u="sng">
                <a:solidFill>
                  <a:srgbClr val="0563c1"/>
                </a:solidFill>
                <a:uFillTx/>
                <a:latin typeface="Lato"/>
                <a:hlinkClick r:id="rId2"/>
              </a:rPr>
              <a:t>Portal da estratégia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Rectangle 6"/>
          <p:cNvSpPr/>
          <p:nvPr/>
        </p:nvSpPr>
        <p:spPr>
          <a:xfrm>
            <a:off x="5276880" y="557640"/>
            <a:ext cx="3316680" cy="1779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Agrupar 5"/>
          <p:cNvGrpSpPr/>
          <p:nvPr/>
        </p:nvGrpSpPr>
        <p:grpSpPr>
          <a:xfrm>
            <a:off x="2063520" y="274680"/>
            <a:ext cx="7426800" cy="6272640"/>
            <a:chOff x="2063520" y="274680"/>
            <a:chExt cx="7426800" cy="6272640"/>
          </a:xfrm>
        </p:grpSpPr>
        <p:pic>
          <p:nvPicPr>
            <p:cNvPr id="297" name="Picture 2" descr=""/>
            <p:cNvPicPr/>
            <p:nvPr/>
          </p:nvPicPr>
          <p:blipFill>
            <a:blip r:embed="rId1"/>
            <a:stretch/>
          </p:blipFill>
          <p:spPr>
            <a:xfrm>
              <a:off x="2063520" y="358200"/>
              <a:ext cx="7426800" cy="6189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8" name="Retângulo 3"/>
            <p:cNvSpPr/>
            <p:nvPr/>
          </p:nvSpPr>
          <p:spPr>
            <a:xfrm>
              <a:off x="8692560" y="274680"/>
              <a:ext cx="797760" cy="70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99" name="Retângulo 4"/>
          <p:cNvSpPr/>
          <p:nvPr/>
        </p:nvSpPr>
        <p:spPr>
          <a:xfrm>
            <a:off x="8880840" y="131760"/>
            <a:ext cx="3520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pt-BR" sz="1800" spc="-1" strike="noStrike">
                <a:solidFill>
                  <a:srgbClr val="4c4c4c"/>
                </a:solidFill>
                <a:latin typeface="Lato"/>
              </a:rPr>
              <a:t>Imagem: </a:t>
            </a:r>
            <a:r>
              <a:rPr b="0" lang="pt-BR" sz="1800" spc="-1" strike="noStrike" u="sng">
                <a:solidFill>
                  <a:srgbClr val="0563c1"/>
                </a:solidFill>
                <a:uFillTx/>
                <a:latin typeface="Lato"/>
                <a:hlinkClick r:id="rId2"/>
              </a:rPr>
              <a:t>Portal da estratégia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Rectangle 6"/>
          <p:cNvSpPr/>
          <p:nvPr/>
        </p:nvSpPr>
        <p:spPr>
          <a:xfrm>
            <a:off x="6860160" y="557640"/>
            <a:ext cx="1733400" cy="1761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Agrupar 5"/>
          <p:cNvGrpSpPr/>
          <p:nvPr/>
        </p:nvGrpSpPr>
        <p:grpSpPr>
          <a:xfrm>
            <a:off x="2063520" y="274680"/>
            <a:ext cx="7426800" cy="6272640"/>
            <a:chOff x="2063520" y="274680"/>
            <a:chExt cx="7426800" cy="6272640"/>
          </a:xfrm>
        </p:grpSpPr>
        <p:pic>
          <p:nvPicPr>
            <p:cNvPr id="302" name="Picture 2" descr=""/>
            <p:cNvPicPr/>
            <p:nvPr/>
          </p:nvPicPr>
          <p:blipFill>
            <a:blip r:embed="rId1"/>
            <a:stretch/>
          </p:blipFill>
          <p:spPr>
            <a:xfrm>
              <a:off x="2063520" y="358200"/>
              <a:ext cx="7426800" cy="6189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3" name="Retângulo 3"/>
            <p:cNvSpPr/>
            <p:nvPr/>
          </p:nvSpPr>
          <p:spPr>
            <a:xfrm>
              <a:off x="8692560" y="274680"/>
              <a:ext cx="797760" cy="70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304" name="Retângulo 4"/>
          <p:cNvSpPr/>
          <p:nvPr/>
        </p:nvSpPr>
        <p:spPr>
          <a:xfrm>
            <a:off x="8880840" y="131760"/>
            <a:ext cx="3520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pt-BR" sz="1800" spc="-1" strike="noStrike">
                <a:solidFill>
                  <a:srgbClr val="4c4c4c"/>
                </a:solidFill>
                <a:latin typeface="Lato"/>
              </a:rPr>
              <a:t>Imagem: </a:t>
            </a:r>
            <a:r>
              <a:rPr b="0" lang="pt-BR" sz="1800" spc="-1" strike="noStrike" u="sng">
                <a:solidFill>
                  <a:srgbClr val="0563c1"/>
                </a:solidFill>
                <a:uFillTx/>
                <a:latin typeface="Lato"/>
                <a:hlinkClick r:id="rId2"/>
              </a:rPr>
              <a:t>Portal da estratégia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Imagem 3" descr=""/>
          <p:cNvPicPr/>
          <p:nvPr/>
        </p:nvPicPr>
        <p:blipFill>
          <a:blip r:embed="rId1"/>
          <a:srcRect l="0" t="3366" r="1569" b="59828"/>
          <a:stretch/>
        </p:blipFill>
        <p:spPr>
          <a:xfrm rot="10800000">
            <a:off x="1233000" y="360"/>
            <a:ext cx="8305560" cy="6857640"/>
          </a:xfrm>
          <a:prstGeom prst="rect">
            <a:avLst/>
          </a:prstGeom>
          <a:ln w="0">
            <a:noFill/>
          </a:ln>
        </p:spPr>
      </p:pic>
      <p:sp>
        <p:nvSpPr>
          <p:cNvPr id="306" name="PlaceHolder 1"/>
          <p:cNvSpPr>
            <a:spLocks noGrp="1"/>
          </p:cNvSpPr>
          <p:nvPr>
            <p:ph/>
          </p:nvPr>
        </p:nvSpPr>
        <p:spPr>
          <a:xfrm>
            <a:off x="2114640" y="1409760"/>
            <a:ext cx="7600680" cy="3717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6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3b3838"/>
                </a:solidFill>
                <a:latin typeface="Bahnschrift Light"/>
              </a:rPr>
              <a:t>- </a:t>
            </a:r>
            <a:r>
              <a:rPr b="0" lang="pt-BR" sz="3200" spc="-1" strike="noStrike">
                <a:solidFill>
                  <a:srgbClr val="3b3838"/>
                </a:solidFill>
                <a:latin typeface="Bahnschrift Light"/>
              </a:rPr>
              <a:t>Cumprir seu horário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6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3b3838"/>
                </a:solidFill>
                <a:latin typeface="Bahnschrift Light"/>
              </a:rPr>
              <a:t>- </a:t>
            </a:r>
            <a:r>
              <a:rPr b="0" lang="pt-BR" sz="3200" spc="-1" strike="noStrike">
                <a:solidFill>
                  <a:srgbClr val="3b3838"/>
                </a:solidFill>
                <a:latin typeface="Bahnschrift Light"/>
              </a:rPr>
              <a:t>Entregar as demandas no prazo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6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3b3838"/>
                </a:solidFill>
                <a:latin typeface="Bahnschrift Light"/>
              </a:rPr>
              <a:t>- </a:t>
            </a:r>
            <a:r>
              <a:rPr b="0" lang="pt-BR" sz="3200" spc="-1" strike="noStrike">
                <a:solidFill>
                  <a:srgbClr val="3b3838"/>
                </a:solidFill>
                <a:latin typeface="Bahnschrift Light"/>
              </a:rPr>
              <a:t>Buscar as metas estipuladas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6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3b3838"/>
                </a:solidFill>
                <a:latin typeface="Bahnschrift Light"/>
              </a:rPr>
              <a:t>- </a:t>
            </a:r>
            <a:r>
              <a:rPr b="0" lang="pt-BR" sz="3200" spc="-1" strike="noStrike">
                <a:solidFill>
                  <a:srgbClr val="3b3838"/>
                </a:solidFill>
                <a:latin typeface="Bahnschrift Light"/>
              </a:rPr>
              <a:t>Prestar contas ao seu gestor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5" dur="indefinite" restart="never" nodeType="tmRoot">
          <p:childTnLst>
            <p:seq>
              <p:cTn id="346" dur="indefinite" nodeType="mainSeq">
                <p:childTnLst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ítulo 1"/>
          <p:cNvSpPr/>
          <p:nvPr/>
        </p:nvSpPr>
        <p:spPr>
          <a:xfrm>
            <a:off x="2522520" y="761040"/>
            <a:ext cx="7146720" cy="65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4000"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cc3300"/>
                </a:solidFill>
                <a:latin typeface="Bahnschrift"/>
              </a:rPr>
              <a:t>Conceito atual e tendências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ítulo 1"/>
          <p:cNvSpPr/>
          <p:nvPr/>
        </p:nvSpPr>
        <p:spPr>
          <a:xfrm>
            <a:off x="3015360" y="2535480"/>
            <a:ext cx="5959800" cy="290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ordiaUPC"/>
            </a:endParaRPr>
          </a:p>
        </p:txBody>
      </p:sp>
      <p:pic>
        <p:nvPicPr>
          <p:cNvPr id="103" name="Imagem 6" descr="Uma imagem contendo escova&#10;&#10;Descrição gerada automaticamente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GlowDiffused/>
                    </a14:imgEffect>
                  </a14:imgLayer>
                </a14:imgProps>
              </a:ext>
            </a:extLst>
          </a:blip>
          <a:srcRect l="4100" t="40935" r="51056" b="39691"/>
          <a:stretch/>
        </p:blipFill>
        <p:spPr>
          <a:xfrm rot="10800000">
            <a:off x="1660680" y="1925280"/>
            <a:ext cx="8975160" cy="2093040"/>
          </a:xfrm>
          <a:prstGeom prst="rect">
            <a:avLst/>
          </a:prstGeom>
          <a:ln w="0">
            <a:noFill/>
          </a:ln>
        </p:spPr>
      </p:pic>
      <p:sp>
        <p:nvSpPr>
          <p:cNvPr id="104" name="Retângulo 5"/>
          <p:cNvSpPr/>
          <p:nvPr/>
        </p:nvSpPr>
        <p:spPr>
          <a:xfrm>
            <a:off x="-592920" y="2588760"/>
            <a:ext cx="13176720" cy="83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4000" spc="-1" strike="noStrike">
                <a:solidFill>
                  <a:srgbClr val="000000"/>
                </a:solidFill>
                <a:latin typeface="Bahnschrift Light"/>
                <a:ea typeface="DengXian Light"/>
              </a:rPr>
              <a:t>O que é </a:t>
            </a:r>
            <a:r>
              <a:rPr b="0" lang="en-US" sz="5400" spc="-1" strike="noStrike">
                <a:solidFill>
                  <a:srgbClr val="000000"/>
                </a:solidFill>
                <a:latin typeface="Bahnschrift Light"/>
                <a:ea typeface="DengXian Light"/>
              </a:rPr>
              <a:t>carreira bem sucedida </a:t>
            </a:r>
            <a:r>
              <a:rPr b="0" lang="en-US" sz="4000" spc="-1" strike="noStrike">
                <a:solidFill>
                  <a:srgbClr val="000000"/>
                </a:solidFill>
                <a:latin typeface="Bahnschrift Light"/>
                <a:ea typeface="DengXian Light"/>
              </a:rPr>
              <a:t>pra você?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" dur="indefinite" restart="never" nodeType="tmRoot">
          <p:childTnLst>
            <p:seq>
              <p:cTn id="33" dur="indefinite" nodeType="mainSeq">
                <p:childTnLst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Agrupar 8"/>
          <p:cNvGrpSpPr/>
          <p:nvPr/>
        </p:nvGrpSpPr>
        <p:grpSpPr>
          <a:xfrm>
            <a:off x="2282400" y="1564200"/>
            <a:ext cx="7143480" cy="4934880"/>
            <a:chOff x="2282400" y="1564200"/>
            <a:chExt cx="7143480" cy="4934880"/>
          </a:xfrm>
        </p:grpSpPr>
        <p:sp>
          <p:nvSpPr>
            <p:cNvPr id="308" name="Retângulo 4"/>
            <p:cNvSpPr/>
            <p:nvPr/>
          </p:nvSpPr>
          <p:spPr>
            <a:xfrm>
              <a:off x="3468960" y="6135120"/>
              <a:ext cx="47700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pt-BR" sz="1800" spc="-1" strike="noStrike" u="sng">
                  <a:solidFill>
                    <a:srgbClr val="0563c1"/>
                  </a:solidFill>
                  <a:uFillTx/>
                  <a:latin typeface="Calibri"/>
                  <a:hlinkClick r:id="rId1"/>
                </a:rPr>
                <a:t>https://www.youtube.com/watch?v=VdIhejX6imc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09" name="Imagem 5" descr=""/>
            <p:cNvPicPr/>
            <p:nvPr/>
          </p:nvPicPr>
          <p:blipFill>
            <a:blip r:embed="rId2"/>
            <a:srcRect l="4529" t="19424" r="36871" b="14424"/>
            <a:stretch/>
          </p:blipFill>
          <p:spPr>
            <a:xfrm>
              <a:off x="2282400" y="1564200"/>
              <a:ext cx="7143480" cy="4533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10" name="Retângulo 6"/>
          <p:cNvSpPr/>
          <p:nvPr/>
        </p:nvSpPr>
        <p:spPr>
          <a:xfrm>
            <a:off x="916920" y="642240"/>
            <a:ext cx="787896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4400" spc="-1" strike="noStrike">
                <a:solidFill>
                  <a:srgbClr val="006666"/>
                </a:solidFill>
                <a:latin typeface="Calibri"/>
                <a:ea typeface="Calibri"/>
              </a:rPr>
              <a:t>Fazer o básico não vai te destacar 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3" dur="indefinite" restart="never" nodeType="tmRoot">
          <p:childTnLst>
            <p:seq>
              <p:cTn id="364" dur="indefinite" nodeType="mainSeq">
                <p:childTnLst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3b3838"/>
                </a:solidFill>
                <a:latin typeface="Bahnschrift Light"/>
              </a:rPr>
              <a:t>Precisamos ressignificar o sentido do termo carreira;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pt-BR" sz="9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3b3838"/>
                </a:solidFill>
                <a:latin typeface="Bahnschrift Light"/>
              </a:rPr>
              <a:t>Competências técnicas e principalmente comportamentais são o que nos diferencia;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pt-BR" sz="9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3b3838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3b3838"/>
                </a:solidFill>
                <a:latin typeface="Bahnschrift Light"/>
              </a:rPr>
              <a:t>Gestão de Desempenho deve acompanhar as tendências de carreira.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2" name="Imagem 3" descr=""/>
          <p:cNvPicPr/>
          <p:nvPr/>
        </p:nvPicPr>
        <p:blipFill>
          <a:blip r:embed="rId1">
            <a:alphaModFix amt="70000"/>
          </a:blip>
          <a:srcRect l="36708" t="0" r="1051" b="0"/>
          <a:stretch/>
        </p:blipFill>
        <p:spPr>
          <a:xfrm flipH="1">
            <a:off x="224280" y="230040"/>
            <a:ext cx="1466280" cy="1325160"/>
          </a:xfrm>
          <a:prstGeom prst="rect">
            <a:avLst/>
          </a:prstGeom>
          <a:ln w="0">
            <a:noFill/>
          </a:ln>
        </p:spPr>
      </p:pic>
      <p:sp>
        <p:nvSpPr>
          <p:cNvPr id="313" name="PlaceHolder 2"/>
          <p:cNvSpPr>
            <a:spLocks noGrp="1"/>
          </p:cNvSpPr>
          <p:nvPr>
            <p:ph type="title"/>
          </p:nvPr>
        </p:nvSpPr>
        <p:spPr>
          <a:xfrm>
            <a:off x="88632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pt-BR" sz="4400" spc="-1" strike="noStrike">
                <a:solidFill>
                  <a:srgbClr val="009999"/>
                </a:solidFill>
                <a:latin typeface="Calibri Light"/>
              </a:rPr>
              <a:t>Concluindo</a:t>
            </a:r>
            <a:endParaRPr b="0" lang="pt-BR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9" dur="indefinite" restart="never" nodeType="tmRoot">
          <p:childTnLst>
            <p:seq>
              <p:cTn id="370" dur="indefinite" nodeType="mainSeq">
                <p:childTnLst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nodeType="click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5" dur="1000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6" dur="1000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77" dur="1000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nodeType="click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2" dur="1000" fill="hold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3" dur="1000" fill="hold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84" dur="1000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click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9" dur="1000" fill="hold"/>
                                        <p:tgtEl>
                                          <p:spTgt spid="3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0" dur="1000" fill="hold"/>
                                        <p:tgtEl>
                                          <p:spTgt spid="3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91" dur="1000"/>
                                        <p:tgtEl>
                                          <p:spTgt spid="3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"/>
          <p:cNvSpPr txBox="1"/>
          <p:nvPr/>
        </p:nvSpPr>
        <p:spPr>
          <a:xfrm>
            <a:off x="1066680" y="2340000"/>
            <a:ext cx="9733320" cy="341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Um exercício interessante baseado nessa aula seria refletir sobre seus interesses e valores pessoais e como eles se relacionam com sua carreira. Faça uma lista dos seus principais interesses e valores e, em seguida, analise como eles podem influenciar suas escolhas profissionais. Pense também em como você pode desenvolver competências comportamentais (soft skills) que são relevantes para o mercado de trabalho atual. Por fim, crie um plano de ação para buscar qualificação contínua e adaptar-se às mudanças do mercado. Lembre-se de que a responsabilidade pela sua carreira é sua, então é importante se dedicar e buscar seu próprio desenvolvimento.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Essa resposta te ajudou?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Ícone do polegar para cima, indicando que a resposta te ajudou Sim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Ícone do polegar para baixo, indicando que a resposta não te ajudou Não muito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m 6" descr=""/>
          <p:cNvPicPr/>
          <p:nvPr/>
        </p:nvPicPr>
        <p:blipFill>
          <a:blip r:embed="rId1">
            <a:alphaModFix amt="70000"/>
          </a:blip>
          <a:srcRect l="36708" t="0" r="1051" b="0"/>
          <a:stretch/>
        </p:blipFill>
        <p:spPr>
          <a:xfrm rot="10800000">
            <a:off x="421200" y="309960"/>
            <a:ext cx="1514520" cy="1368720"/>
          </a:xfrm>
          <a:prstGeom prst="rect">
            <a:avLst/>
          </a:prstGeom>
          <a:ln w="0">
            <a:noFill/>
          </a:ln>
        </p:spPr>
      </p:pic>
      <p:sp>
        <p:nvSpPr>
          <p:cNvPr id="106" name="PlaceHolder 1"/>
          <p:cNvSpPr>
            <a:spLocks noGrp="1"/>
          </p:cNvSpPr>
          <p:nvPr>
            <p:ph/>
          </p:nvPr>
        </p:nvSpPr>
        <p:spPr>
          <a:xfrm>
            <a:off x="1434600" y="2349000"/>
            <a:ext cx="9322560" cy="1079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4800" spc="-1" strike="noStrike">
                <a:solidFill>
                  <a:srgbClr val="008080"/>
                </a:solidFill>
                <a:latin typeface="Corbel"/>
              </a:rPr>
              <a:t>Empresa grande = carreira grande </a:t>
            </a:r>
            <a:endParaRPr b="0" lang="pt-BR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Título 1"/>
          <p:cNvSpPr/>
          <p:nvPr/>
        </p:nvSpPr>
        <p:spPr>
          <a:xfrm rot="21190800">
            <a:off x="-520560" y="218880"/>
            <a:ext cx="3397680" cy="155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Univers"/>
              </a:rPr>
              <a:t>Fato </a:t>
            </a:r>
            <a:br>
              <a:rPr sz="3600"/>
            </a:br>
            <a:r>
              <a:rPr b="1" lang="pt-BR" sz="2000" spc="-1" strike="noStrike">
                <a:solidFill>
                  <a:srgbClr val="000000"/>
                </a:solidFill>
                <a:latin typeface="Univers"/>
              </a:rPr>
              <a:t>ou </a:t>
            </a:r>
            <a:br>
              <a:rPr sz="3600"/>
            </a:br>
            <a:r>
              <a:rPr b="1" lang="pt-BR" sz="3600" spc="-1" strike="noStrike">
                <a:solidFill>
                  <a:srgbClr val="000000"/>
                </a:solidFill>
                <a:latin typeface="Univers"/>
              </a:rPr>
              <a:t>Fake?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m 6" descr=""/>
          <p:cNvPicPr/>
          <p:nvPr/>
        </p:nvPicPr>
        <p:blipFill>
          <a:blip r:embed="rId1">
            <a:alphaModFix amt="70000"/>
          </a:blip>
          <a:srcRect l="36708" t="0" r="1051" b="0"/>
          <a:stretch/>
        </p:blipFill>
        <p:spPr>
          <a:xfrm rot="10800000">
            <a:off x="421200" y="309960"/>
            <a:ext cx="1514520" cy="1368720"/>
          </a:xfrm>
          <a:prstGeom prst="rect">
            <a:avLst/>
          </a:prstGeom>
          <a:ln w="0">
            <a:noFill/>
          </a:ln>
        </p:spPr>
      </p:pic>
      <p:sp>
        <p:nvSpPr>
          <p:cNvPr id="109" name="PlaceHolder 1"/>
          <p:cNvSpPr>
            <a:spLocks noGrp="1"/>
          </p:cNvSpPr>
          <p:nvPr>
            <p:ph/>
          </p:nvPr>
        </p:nvSpPr>
        <p:spPr>
          <a:xfrm>
            <a:off x="1382400" y="2532600"/>
            <a:ext cx="9426600" cy="1079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4800" spc="-1" strike="noStrike">
                <a:solidFill>
                  <a:srgbClr val="008080"/>
                </a:solidFill>
                <a:latin typeface="Corbel"/>
              </a:rPr>
              <a:t>Indicação = garantia de sucesso</a:t>
            </a:r>
            <a:endParaRPr b="0" lang="pt-BR" sz="4800" spc="-1" strike="noStrike">
              <a:solidFill>
                <a:srgbClr val="000000"/>
              </a:solidFill>
              <a:latin typeface="Calibri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Título 1"/>
          <p:cNvSpPr/>
          <p:nvPr/>
        </p:nvSpPr>
        <p:spPr>
          <a:xfrm rot="21190800">
            <a:off x="-520560" y="218880"/>
            <a:ext cx="3397680" cy="155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Univers"/>
              </a:rPr>
              <a:t>Fato </a:t>
            </a:r>
            <a:br>
              <a:rPr sz="3600"/>
            </a:br>
            <a:r>
              <a:rPr b="1" lang="pt-BR" sz="2000" spc="-1" strike="noStrike">
                <a:solidFill>
                  <a:srgbClr val="000000"/>
                </a:solidFill>
                <a:latin typeface="Univers"/>
              </a:rPr>
              <a:t>ou </a:t>
            </a:r>
            <a:br>
              <a:rPr sz="3600"/>
            </a:br>
            <a:r>
              <a:rPr b="1" lang="pt-BR" sz="3600" spc="-1" strike="noStrike">
                <a:solidFill>
                  <a:srgbClr val="000000"/>
                </a:solidFill>
                <a:latin typeface="Univers"/>
              </a:rPr>
              <a:t>Fake?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m 3" descr=""/>
          <p:cNvPicPr/>
          <p:nvPr/>
        </p:nvPicPr>
        <p:blipFill>
          <a:blip r:embed="rId1">
            <a:alphaModFix amt="70000"/>
          </a:blip>
          <a:srcRect l="36708" t="0" r="1051" b="0"/>
          <a:stretch/>
        </p:blipFill>
        <p:spPr>
          <a:xfrm rot="10800000">
            <a:off x="421200" y="309960"/>
            <a:ext cx="1514520" cy="1368720"/>
          </a:xfrm>
          <a:prstGeom prst="rect">
            <a:avLst/>
          </a:prstGeom>
          <a:ln w="0">
            <a:noFill/>
          </a:ln>
        </p:spPr>
      </p:pic>
      <p:sp>
        <p:nvSpPr>
          <p:cNvPr id="112" name="PlaceHolder 1"/>
          <p:cNvSpPr>
            <a:spLocks noGrp="1"/>
          </p:cNvSpPr>
          <p:nvPr>
            <p:ph/>
          </p:nvPr>
        </p:nvSpPr>
        <p:spPr>
          <a:xfrm>
            <a:off x="802080" y="2781000"/>
            <a:ext cx="10972440" cy="647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4800" spc="-1" strike="noStrike">
                <a:solidFill>
                  <a:srgbClr val="008080"/>
                </a:solidFill>
                <a:latin typeface="Corbel"/>
              </a:rPr>
              <a:t>A sorte interfere no crescimento</a:t>
            </a:r>
            <a:endParaRPr b="0" lang="pt-BR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Título 1"/>
          <p:cNvSpPr/>
          <p:nvPr/>
        </p:nvSpPr>
        <p:spPr>
          <a:xfrm rot="21190800">
            <a:off x="-520560" y="218880"/>
            <a:ext cx="3397680" cy="155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Univers"/>
              </a:rPr>
              <a:t>Fato </a:t>
            </a:r>
            <a:br>
              <a:rPr sz="3600"/>
            </a:br>
            <a:r>
              <a:rPr b="1" lang="pt-BR" sz="2000" spc="-1" strike="noStrike">
                <a:solidFill>
                  <a:srgbClr val="000000"/>
                </a:solidFill>
                <a:latin typeface="Univers"/>
              </a:rPr>
              <a:t>ou </a:t>
            </a:r>
            <a:br>
              <a:rPr sz="3600"/>
            </a:br>
            <a:r>
              <a:rPr b="1" lang="pt-BR" sz="3600" spc="-1" strike="noStrike">
                <a:solidFill>
                  <a:srgbClr val="000000"/>
                </a:solidFill>
                <a:latin typeface="Univers"/>
              </a:rPr>
              <a:t>Fake?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5607</TotalTime>
  <Application>LibreOffice/7.4.2.3$Windows_X86_64 LibreOffice_project/382eef1f22670f7f4118c8c2dd222ec7ad009daf</Application>
  <AppVersion>15.0000</AppVersion>
  <Words>3305</Words>
  <Paragraphs>366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2020-03-23T22:47:02Z</dcterms:created>
  <dc:creator>Usuário</dc:creator>
  <dc:description/>
  <dc:language>pt-BR</dc:language>
  <cp:lastModifiedBy/>
  <dcterms:modified xsi:type="dcterms:W3CDTF">2023-12-13T10:55:50Z</dcterms:modified>
  <cp:revision>63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47</vt:i4>
  </property>
  <property fmtid="{D5CDD505-2E9C-101B-9397-08002B2CF9AE}" pid="3" name="PresentationFormat">
    <vt:lpwstr>Widescreen</vt:lpwstr>
  </property>
  <property fmtid="{D5CDD505-2E9C-101B-9397-08002B2CF9AE}" pid="4" name="Slides">
    <vt:i4>61</vt:i4>
  </property>
</Properties>
</file>